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005" r:id="rId2"/>
    <p:sldId id="2016" r:id="rId3"/>
    <p:sldId id="2002" r:id="rId4"/>
    <p:sldId id="2022" r:id="rId5"/>
    <p:sldId id="2012" r:id="rId6"/>
    <p:sldId id="2003" r:id="rId7"/>
    <p:sldId id="2004" r:id="rId8"/>
    <p:sldId id="2013" r:id="rId9"/>
    <p:sldId id="2000" r:id="rId10"/>
    <p:sldId id="2001" r:id="rId11"/>
    <p:sldId id="2007" r:id="rId12"/>
    <p:sldId id="2024" r:id="rId13"/>
    <p:sldId id="2023" r:id="rId14"/>
    <p:sldId id="2025" r:id="rId15"/>
    <p:sldId id="2008" r:id="rId16"/>
    <p:sldId id="2009" r:id="rId17"/>
    <p:sldId id="1979" r:id="rId18"/>
    <p:sldId id="2017" r:id="rId19"/>
    <p:sldId id="2018" r:id="rId20"/>
    <p:sldId id="1984" r:id="rId21"/>
    <p:sldId id="2027" r:id="rId22"/>
    <p:sldId id="2019" r:id="rId23"/>
    <p:sldId id="2028" r:id="rId24"/>
    <p:sldId id="2010" r:id="rId25"/>
    <p:sldId id="2029" r:id="rId26"/>
    <p:sldId id="1995" r:id="rId27"/>
    <p:sldId id="2021" r:id="rId28"/>
    <p:sldId id="201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4"/>
    <p:restoredTop sz="94675"/>
  </p:normalViewPr>
  <p:slideViewPr>
    <p:cSldViewPr snapToGrid="0">
      <p:cViewPr varScale="1">
        <p:scale>
          <a:sx n="75" d="100"/>
          <a:sy n="75" d="100"/>
        </p:scale>
        <p:origin x="16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Hourly wage</c:v>
                </c:pt>
              </c:strCache>
            </c:strRef>
          </c:tx>
          <c:spPr>
            <a:solidFill>
              <a:srgbClr val="00B050"/>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2-5743-074B-979B-CA56BC99C291}"/>
              </c:ext>
            </c:extLst>
          </c:dPt>
          <c:dPt>
            <c:idx val="2"/>
            <c:invertIfNegative val="0"/>
            <c:bubble3D val="0"/>
            <c:spPr>
              <a:noFill/>
              <a:ln>
                <a:noFill/>
              </a:ln>
              <a:effectLst/>
            </c:spPr>
            <c:extLst>
              <c:ext xmlns:c16="http://schemas.microsoft.com/office/drawing/2014/chart" uri="{C3380CC4-5D6E-409C-BE32-E72D297353CC}">
                <c16:uniqueId val="{00000005-5743-074B-979B-CA56BC99C291}"/>
              </c:ext>
            </c:extLst>
          </c:dPt>
          <c:cat>
            <c:strRef>
              <c:f>Sheet1!$A$2:$A$4</c:f>
              <c:strCache>
                <c:ptCount val="3"/>
                <c:pt idx="0">
                  <c:v>Low</c:v>
                </c:pt>
                <c:pt idx="1">
                  <c:v>Medium</c:v>
                </c:pt>
                <c:pt idx="2">
                  <c:v>High</c:v>
                </c:pt>
              </c:strCache>
            </c:strRef>
          </c:cat>
          <c:val>
            <c:numRef>
              <c:f>Sheet1!$B$2:$B$4</c:f>
              <c:numCache>
                <c:formatCode>General</c:formatCode>
                <c:ptCount val="3"/>
                <c:pt idx="0">
                  <c:v>0.16500000000000001</c:v>
                </c:pt>
                <c:pt idx="1">
                  <c:v>0.22500000000000001</c:v>
                </c:pt>
                <c:pt idx="2">
                  <c:v>0.21</c:v>
                </c:pt>
              </c:numCache>
            </c:numRef>
          </c:val>
          <c:extLst>
            <c:ext xmlns:c16="http://schemas.microsoft.com/office/drawing/2014/chart" uri="{C3380CC4-5D6E-409C-BE32-E72D297353CC}">
              <c16:uniqueId val="{00000000-ACAF-AD40-924F-39E68C418DB1}"/>
            </c:ext>
          </c:extLst>
        </c:ser>
        <c:ser>
          <c:idx val="1"/>
          <c:order val="1"/>
          <c:tx>
            <c:strRef>
              <c:f>Sheet1!$C$1</c:f>
              <c:strCache>
                <c:ptCount val="1"/>
                <c:pt idx="0">
                  <c:v>Working hours</c:v>
                </c:pt>
              </c:strCache>
            </c:strRef>
          </c:tx>
          <c:spPr>
            <a:solidFill>
              <a:srgbClr val="FF0000"/>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1-5743-074B-979B-CA56BC99C291}"/>
              </c:ext>
            </c:extLst>
          </c:dPt>
          <c:dPt>
            <c:idx val="2"/>
            <c:invertIfNegative val="0"/>
            <c:bubble3D val="0"/>
            <c:spPr>
              <a:noFill/>
              <a:ln>
                <a:noFill/>
              </a:ln>
              <a:effectLst/>
            </c:spPr>
            <c:extLst>
              <c:ext xmlns:c16="http://schemas.microsoft.com/office/drawing/2014/chart" uri="{C3380CC4-5D6E-409C-BE32-E72D297353CC}">
                <c16:uniqueId val="{00000004-5743-074B-979B-CA56BC99C291}"/>
              </c:ext>
            </c:extLst>
          </c:dPt>
          <c:cat>
            <c:strRef>
              <c:f>Sheet1!$A$2:$A$4</c:f>
              <c:strCache>
                <c:ptCount val="3"/>
                <c:pt idx="0">
                  <c:v>Low</c:v>
                </c:pt>
                <c:pt idx="1">
                  <c:v>Medium</c:v>
                </c:pt>
                <c:pt idx="2">
                  <c:v>High</c:v>
                </c:pt>
              </c:strCache>
            </c:strRef>
          </c:cat>
          <c:val>
            <c:numRef>
              <c:f>Sheet1!$C$2:$C$4</c:f>
              <c:numCache>
                <c:formatCode>General</c:formatCode>
                <c:ptCount val="3"/>
                <c:pt idx="0">
                  <c:v>0.16500000000000001</c:v>
                </c:pt>
                <c:pt idx="1">
                  <c:v>0.18000000000000002</c:v>
                </c:pt>
                <c:pt idx="2">
                  <c:v>0.105</c:v>
                </c:pt>
              </c:numCache>
            </c:numRef>
          </c:val>
          <c:extLst>
            <c:ext xmlns:c16="http://schemas.microsoft.com/office/drawing/2014/chart" uri="{C3380CC4-5D6E-409C-BE32-E72D297353CC}">
              <c16:uniqueId val="{00000001-ACAF-AD40-924F-39E68C418DB1}"/>
            </c:ext>
          </c:extLst>
        </c:ser>
        <c:ser>
          <c:idx val="2"/>
          <c:order val="2"/>
          <c:tx>
            <c:strRef>
              <c:f>Sheet1!$D$1</c:f>
              <c:strCache>
                <c:ptCount val="1"/>
                <c:pt idx="0">
                  <c:v>Employment</c:v>
                </c:pt>
              </c:strCache>
            </c:strRef>
          </c:tx>
          <c:spPr>
            <a:solidFill>
              <a:srgbClr val="0070C0"/>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0-5743-074B-979B-CA56BC99C291}"/>
              </c:ext>
            </c:extLst>
          </c:dPt>
          <c:dPt>
            <c:idx val="2"/>
            <c:invertIfNegative val="0"/>
            <c:bubble3D val="0"/>
            <c:spPr>
              <a:noFill/>
              <a:ln>
                <a:noFill/>
              </a:ln>
              <a:effectLst/>
            </c:spPr>
            <c:extLst>
              <c:ext xmlns:c16="http://schemas.microsoft.com/office/drawing/2014/chart" uri="{C3380CC4-5D6E-409C-BE32-E72D297353CC}">
                <c16:uniqueId val="{00000003-5743-074B-979B-CA56BC99C291}"/>
              </c:ext>
            </c:extLst>
          </c:dPt>
          <c:cat>
            <c:strRef>
              <c:f>Sheet1!$A$2:$A$4</c:f>
              <c:strCache>
                <c:ptCount val="3"/>
                <c:pt idx="0">
                  <c:v>Low</c:v>
                </c:pt>
                <c:pt idx="1">
                  <c:v>Medium</c:v>
                </c:pt>
                <c:pt idx="2">
                  <c:v>High</c:v>
                </c:pt>
              </c:strCache>
            </c:strRef>
          </c:cat>
          <c:val>
            <c:numRef>
              <c:f>Sheet1!$D$2:$D$4</c:f>
              <c:numCache>
                <c:formatCode>General</c:formatCode>
                <c:ptCount val="3"/>
                <c:pt idx="0">
                  <c:v>0.16500000000000001</c:v>
                </c:pt>
                <c:pt idx="1">
                  <c:v>4.5000000000000005E-2</c:v>
                </c:pt>
                <c:pt idx="2">
                  <c:v>3.4999999999999996E-2</c:v>
                </c:pt>
              </c:numCache>
            </c:numRef>
          </c:val>
          <c:extLst>
            <c:ext xmlns:c16="http://schemas.microsoft.com/office/drawing/2014/chart" uri="{C3380CC4-5D6E-409C-BE32-E72D297353CC}">
              <c16:uniqueId val="{00000002-ACAF-AD40-924F-39E68C418DB1}"/>
            </c:ext>
          </c:extLst>
        </c:ser>
        <c:dLbls>
          <c:showLegendKey val="0"/>
          <c:showVal val="0"/>
          <c:showCatName val="0"/>
          <c:showSerName val="0"/>
          <c:showPercent val="0"/>
          <c:showBubbleSize val="0"/>
        </c:dLbls>
        <c:gapWidth val="150"/>
        <c:overlap val="100"/>
        <c:axId val="1209862831"/>
        <c:axId val="1209639007"/>
      </c:barChart>
      <c:catAx>
        <c:axId val="120986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209639007"/>
        <c:crosses val="autoZero"/>
        <c:auto val="1"/>
        <c:lblAlgn val="ctr"/>
        <c:lblOffset val="100"/>
        <c:noMultiLvlLbl val="0"/>
      </c:catAx>
      <c:valAx>
        <c:axId val="1209639007"/>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09862831"/>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Hourly wage</c:v>
                </c:pt>
              </c:strCache>
            </c:strRef>
          </c:tx>
          <c:spPr>
            <a:solidFill>
              <a:srgbClr val="00B050"/>
            </a:solidFill>
            <a:ln>
              <a:noFill/>
            </a:ln>
            <a:effectLst/>
          </c:spPr>
          <c:invertIfNegative val="0"/>
          <c:cat>
            <c:strRef>
              <c:f>Sheet1!$A$2:$A$4</c:f>
              <c:strCache>
                <c:ptCount val="3"/>
                <c:pt idx="0">
                  <c:v>Low</c:v>
                </c:pt>
                <c:pt idx="1">
                  <c:v>Medium</c:v>
                </c:pt>
                <c:pt idx="2">
                  <c:v>High</c:v>
                </c:pt>
              </c:strCache>
            </c:strRef>
          </c:cat>
          <c:val>
            <c:numRef>
              <c:f>Sheet1!$B$2:$B$4</c:f>
              <c:numCache>
                <c:formatCode>General</c:formatCode>
                <c:ptCount val="3"/>
                <c:pt idx="0">
                  <c:v>0.16500000000000001</c:v>
                </c:pt>
                <c:pt idx="1">
                  <c:v>0.22500000000000001</c:v>
                </c:pt>
                <c:pt idx="2">
                  <c:v>0.21</c:v>
                </c:pt>
              </c:numCache>
            </c:numRef>
          </c:val>
          <c:extLst>
            <c:ext xmlns:c16="http://schemas.microsoft.com/office/drawing/2014/chart" uri="{C3380CC4-5D6E-409C-BE32-E72D297353CC}">
              <c16:uniqueId val="{00000000-ACAF-AD40-924F-39E68C418DB1}"/>
            </c:ext>
          </c:extLst>
        </c:ser>
        <c:ser>
          <c:idx val="1"/>
          <c:order val="1"/>
          <c:tx>
            <c:strRef>
              <c:f>Sheet1!$C$1</c:f>
              <c:strCache>
                <c:ptCount val="1"/>
                <c:pt idx="0">
                  <c:v>Working hours</c:v>
                </c:pt>
              </c:strCache>
            </c:strRef>
          </c:tx>
          <c:spPr>
            <a:solidFill>
              <a:srgbClr val="FF0000"/>
            </a:solidFill>
            <a:ln>
              <a:noFill/>
            </a:ln>
            <a:effectLst/>
          </c:spPr>
          <c:invertIfNegative val="0"/>
          <c:cat>
            <c:strRef>
              <c:f>Sheet1!$A$2:$A$4</c:f>
              <c:strCache>
                <c:ptCount val="3"/>
                <c:pt idx="0">
                  <c:v>Low</c:v>
                </c:pt>
                <c:pt idx="1">
                  <c:v>Medium</c:v>
                </c:pt>
                <c:pt idx="2">
                  <c:v>High</c:v>
                </c:pt>
              </c:strCache>
            </c:strRef>
          </c:cat>
          <c:val>
            <c:numRef>
              <c:f>Sheet1!$C$2:$C$4</c:f>
              <c:numCache>
                <c:formatCode>General</c:formatCode>
                <c:ptCount val="3"/>
                <c:pt idx="0">
                  <c:v>0.16500000000000001</c:v>
                </c:pt>
                <c:pt idx="1">
                  <c:v>0.18000000000000002</c:v>
                </c:pt>
                <c:pt idx="2">
                  <c:v>0.105</c:v>
                </c:pt>
              </c:numCache>
            </c:numRef>
          </c:val>
          <c:extLst>
            <c:ext xmlns:c16="http://schemas.microsoft.com/office/drawing/2014/chart" uri="{C3380CC4-5D6E-409C-BE32-E72D297353CC}">
              <c16:uniqueId val="{00000001-ACAF-AD40-924F-39E68C418DB1}"/>
            </c:ext>
          </c:extLst>
        </c:ser>
        <c:ser>
          <c:idx val="2"/>
          <c:order val="2"/>
          <c:tx>
            <c:strRef>
              <c:f>Sheet1!$D$1</c:f>
              <c:strCache>
                <c:ptCount val="1"/>
                <c:pt idx="0">
                  <c:v>Employment</c:v>
                </c:pt>
              </c:strCache>
            </c:strRef>
          </c:tx>
          <c:spPr>
            <a:solidFill>
              <a:srgbClr val="0070C0"/>
            </a:solidFill>
            <a:ln>
              <a:noFill/>
            </a:ln>
            <a:effectLst/>
          </c:spPr>
          <c:invertIfNegative val="0"/>
          <c:cat>
            <c:strRef>
              <c:f>Sheet1!$A$2:$A$4</c:f>
              <c:strCache>
                <c:ptCount val="3"/>
                <c:pt idx="0">
                  <c:v>Low</c:v>
                </c:pt>
                <c:pt idx="1">
                  <c:v>Medium</c:v>
                </c:pt>
                <c:pt idx="2">
                  <c:v>High</c:v>
                </c:pt>
              </c:strCache>
            </c:strRef>
          </c:cat>
          <c:val>
            <c:numRef>
              <c:f>Sheet1!$D$2:$D$4</c:f>
              <c:numCache>
                <c:formatCode>General</c:formatCode>
                <c:ptCount val="3"/>
                <c:pt idx="0">
                  <c:v>0.16500000000000001</c:v>
                </c:pt>
                <c:pt idx="1">
                  <c:v>4.5000000000000005E-2</c:v>
                </c:pt>
                <c:pt idx="2">
                  <c:v>3.4999999999999996E-2</c:v>
                </c:pt>
              </c:numCache>
            </c:numRef>
          </c:val>
          <c:extLst>
            <c:ext xmlns:c16="http://schemas.microsoft.com/office/drawing/2014/chart" uri="{C3380CC4-5D6E-409C-BE32-E72D297353CC}">
              <c16:uniqueId val="{00000002-ACAF-AD40-924F-39E68C418DB1}"/>
            </c:ext>
          </c:extLst>
        </c:ser>
        <c:dLbls>
          <c:showLegendKey val="0"/>
          <c:showVal val="0"/>
          <c:showCatName val="0"/>
          <c:showSerName val="0"/>
          <c:showPercent val="0"/>
          <c:showBubbleSize val="0"/>
        </c:dLbls>
        <c:gapWidth val="150"/>
        <c:overlap val="100"/>
        <c:axId val="1209862831"/>
        <c:axId val="1209639007"/>
      </c:barChart>
      <c:catAx>
        <c:axId val="120986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209639007"/>
        <c:crosses val="autoZero"/>
        <c:auto val="1"/>
        <c:lblAlgn val="ctr"/>
        <c:lblOffset val="100"/>
        <c:noMultiLvlLbl val="0"/>
      </c:catAx>
      <c:valAx>
        <c:axId val="1209639007"/>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09862831"/>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7C3E0-5ED6-C34B-838D-B7135554E69D}" type="datetimeFigureOut">
              <a:t>1/18/24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1506D-ED39-8D45-A916-D1D6C0388471}" type="slidenum">
              <a:t>‹#›</a:t>
            </a:fld>
            <a:endParaRPr lang="en-US"/>
          </a:p>
        </p:txBody>
      </p:sp>
    </p:spTree>
    <p:extLst>
      <p:ext uri="{BB962C8B-B14F-4D97-AF65-F5344CB8AC3E}">
        <p14:creationId xmlns:p14="http://schemas.microsoft.com/office/powerpoint/2010/main" val="71181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11506D-ED39-8D45-A916-D1D6C0388471}" type="slidenum">
              <a:t>7</a:t>
            </a:fld>
            <a:endParaRPr lang="en-US"/>
          </a:p>
        </p:txBody>
      </p:sp>
    </p:spTree>
    <p:extLst>
      <p:ext uri="{BB962C8B-B14F-4D97-AF65-F5344CB8AC3E}">
        <p14:creationId xmlns:p14="http://schemas.microsoft.com/office/powerpoint/2010/main" val="314791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11506D-ED39-8D45-A916-D1D6C0388471}" type="slidenum">
              <a:t>8</a:t>
            </a:fld>
            <a:endParaRPr lang="en-US"/>
          </a:p>
        </p:txBody>
      </p:sp>
    </p:spTree>
    <p:extLst>
      <p:ext uri="{BB962C8B-B14F-4D97-AF65-F5344CB8AC3E}">
        <p14:creationId xmlns:p14="http://schemas.microsoft.com/office/powerpoint/2010/main" val="339407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BEC05-80C7-9E4D-AD0F-AE6559E7BB38}" type="slidenum">
              <a:rPr lang="en-US" smtClean="0"/>
              <a:t>17</a:t>
            </a:fld>
            <a:endParaRPr lang="en-US"/>
          </a:p>
        </p:txBody>
      </p:sp>
    </p:spTree>
    <p:extLst>
      <p:ext uri="{BB962C8B-B14F-4D97-AF65-F5344CB8AC3E}">
        <p14:creationId xmlns:p14="http://schemas.microsoft.com/office/powerpoint/2010/main" val="98349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BEC05-80C7-9E4D-AD0F-AE6559E7BB38}" type="slidenum">
              <a:rPr lang="en-US" smtClean="0"/>
              <a:t>18</a:t>
            </a:fld>
            <a:endParaRPr lang="en-US"/>
          </a:p>
        </p:txBody>
      </p:sp>
    </p:spTree>
    <p:extLst>
      <p:ext uri="{BB962C8B-B14F-4D97-AF65-F5344CB8AC3E}">
        <p14:creationId xmlns:p14="http://schemas.microsoft.com/office/powerpoint/2010/main" val="167802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BEC05-80C7-9E4D-AD0F-AE6559E7BB38}" type="slidenum">
              <a:rPr lang="en-US" smtClean="0"/>
              <a:t>20</a:t>
            </a:fld>
            <a:endParaRPr lang="en-US"/>
          </a:p>
        </p:txBody>
      </p:sp>
    </p:spTree>
    <p:extLst>
      <p:ext uri="{BB962C8B-B14F-4D97-AF65-F5344CB8AC3E}">
        <p14:creationId xmlns:p14="http://schemas.microsoft.com/office/powerpoint/2010/main" val="286976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BEC05-80C7-9E4D-AD0F-AE6559E7BB38}" type="slidenum">
              <a:rPr lang="en-US" smtClean="0"/>
              <a:t>21</a:t>
            </a:fld>
            <a:endParaRPr lang="en-US"/>
          </a:p>
        </p:txBody>
      </p:sp>
    </p:spTree>
    <p:extLst>
      <p:ext uri="{BB962C8B-B14F-4D97-AF65-F5344CB8AC3E}">
        <p14:creationId xmlns:p14="http://schemas.microsoft.com/office/powerpoint/2010/main" val="318663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BEC05-80C7-9E4D-AD0F-AE6559E7BB38}" type="slidenum">
              <a:rPr lang="en-US" smtClean="0"/>
              <a:t>22</a:t>
            </a:fld>
            <a:endParaRPr lang="en-US"/>
          </a:p>
        </p:txBody>
      </p:sp>
    </p:spTree>
    <p:extLst>
      <p:ext uri="{BB962C8B-B14F-4D97-AF65-F5344CB8AC3E}">
        <p14:creationId xmlns:p14="http://schemas.microsoft.com/office/powerpoint/2010/main" val="149995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a:t>
            </a:r>
            <a:r>
              <a:rPr lang="en-US" sz="1200" i="1" dirty="0"/>
              <a:t>https://</a:t>
            </a:r>
            <a:r>
              <a:rPr lang="en-US" sz="1200" i="1" dirty="0" err="1"/>
              <a:t>ifs.org.uk</a:t>
            </a:r>
            <a:r>
              <a:rPr lang="en-US" sz="1200" i="1" dirty="0"/>
              <a:t>/inequality/women-and-men-at-work/</a:t>
            </a:r>
          </a:p>
          <a:p>
            <a:endParaRPr lang="en-GB" dirty="0"/>
          </a:p>
        </p:txBody>
      </p:sp>
      <p:sp>
        <p:nvSpPr>
          <p:cNvPr id="4" name="Slide Number Placeholder 3"/>
          <p:cNvSpPr>
            <a:spLocks noGrp="1"/>
          </p:cNvSpPr>
          <p:nvPr>
            <p:ph type="sldNum" sz="quarter" idx="5"/>
          </p:nvPr>
        </p:nvSpPr>
        <p:spPr/>
        <p:txBody>
          <a:bodyPr/>
          <a:lstStyle/>
          <a:p>
            <a:fld id="{2811506D-ED39-8D45-A916-D1D6C0388471}" type="slidenum">
              <a:rPr lang="en-GB" smtClean="0"/>
              <a:t>27</a:t>
            </a:fld>
            <a:endParaRPr lang="en-GB"/>
          </a:p>
        </p:txBody>
      </p:sp>
    </p:spTree>
    <p:extLst>
      <p:ext uri="{BB962C8B-B14F-4D97-AF65-F5344CB8AC3E}">
        <p14:creationId xmlns:p14="http://schemas.microsoft.com/office/powerpoint/2010/main" val="362357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1506D-ED39-8D45-A916-D1D6C0388471}" type="slidenum">
              <a:rPr lang="en-GB" smtClean="0"/>
              <a:t>28</a:t>
            </a:fld>
            <a:endParaRPr lang="en-GB"/>
          </a:p>
        </p:txBody>
      </p:sp>
    </p:spTree>
    <p:extLst>
      <p:ext uri="{BB962C8B-B14F-4D97-AF65-F5344CB8AC3E}">
        <p14:creationId xmlns:p14="http://schemas.microsoft.com/office/powerpoint/2010/main" val="428951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800">
                <a:solidFill>
                  <a:schemeClr val="accent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601785B4-9938-B54D-9EC5-8F466763B0C2}" type="datetime1">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274637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A7E7C759-9E2F-8242-A858-9218F53F929A}" type="datetime1">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106940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5A7DA0E6-FDC8-A146-BF4B-C9EFB2A00A33}" type="datetime1">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217642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5620017A-A4F2-EA4F-9E72-5A5C217AA931}" type="datetime1">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427794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0F3C37A7-D538-F94B-9B35-90A1943ACE74}" type="datetime1">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285690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98659C65-9651-F74B-80F6-35475D35E8E5}" type="datetime1">
              <a:t>1/18/24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181496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60EEF4AD-FCDC-AB42-85E6-D798FAB09087}" type="datetime1">
              <a:t>1/18/24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174023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7B7912F3-12C2-AB48-B34F-7E6FAD3F45DD}" type="datetime1">
              <a:t>1/18/24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314564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D5001-93B6-0B4D-88C5-BF8BC75007DD}" type="datetime1">
              <a:t>1/18/24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2427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B108B257-4C93-9E48-BB7A-C73F83C0D634}" type="datetime1">
              <a:t>1/18/24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358795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94B3DD94-FBCB-F24A-808A-05063913A7CB}" type="datetime1">
              <a:t>1/18/24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AFA3B-9429-9C46-8F03-B89EE4C5C18C}" type="slidenum">
              <a:t>‹#›</a:t>
            </a:fld>
            <a:endParaRPr lang="en-US"/>
          </a:p>
        </p:txBody>
      </p:sp>
    </p:spTree>
    <p:extLst>
      <p:ext uri="{BB962C8B-B14F-4D97-AF65-F5344CB8AC3E}">
        <p14:creationId xmlns:p14="http://schemas.microsoft.com/office/powerpoint/2010/main" val="116364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A5162-B969-7D44-999F-97DD70EA01B6}" type="datetime1">
              <a:t>1/18/24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AFA3B-9429-9C46-8F03-B89EE4C5C18C}" type="slidenum">
              <a:t>‹#›</a:t>
            </a:fld>
            <a:endParaRPr lang="en-US"/>
          </a:p>
        </p:txBody>
      </p:sp>
    </p:spTree>
    <p:extLst>
      <p:ext uri="{BB962C8B-B14F-4D97-AF65-F5344CB8AC3E}">
        <p14:creationId xmlns:p14="http://schemas.microsoft.com/office/powerpoint/2010/main" val="2457805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2A6C-E092-C7A7-2498-16199FB6D613}"/>
              </a:ext>
            </a:extLst>
          </p:cNvPr>
          <p:cNvSpPr>
            <a:spLocks noGrp="1"/>
          </p:cNvSpPr>
          <p:nvPr>
            <p:ph type="ctrTitle"/>
          </p:nvPr>
        </p:nvSpPr>
        <p:spPr/>
        <p:txBody>
          <a:bodyPr/>
          <a:lstStyle/>
          <a:p>
            <a:r>
              <a:rPr lang="en-US"/>
              <a:t>The gender gap </a:t>
            </a:r>
            <a:br>
              <a:rPr lang="en-US"/>
            </a:br>
            <a:r>
              <a:rPr lang="en-US"/>
              <a:t>in the labour market</a:t>
            </a:r>
          </a:p>
        </p:txBody>
      </p:sp>
      <p:sp>
        <p:nvSpPr>
          <p:cNvPr id="3" name="Subtitle 2">
            <a:extLst>
              <a:ext uri="{FF2B5EF4-FFF2-40B4-BE49-F238E27FC236}">
                <a16:creationId xmlns:a16="http://schemas.microsoft.com/office/drawing/2014/main" id="{CEE6AEB2-DD14-6237-B173-D4DB808DC1F1}"/>
              </a:ext>
            </a:extLst>
          </p:cNvPr>
          <p:cNvSpPr>
            <a:spLocks noGrp="1"/>
          </p:cNvSpPr>
          <p:nvPr>
            <p:ph type="subTitle" idx="1"/>
          </p:nvPr>
        </p:nvSpPr>
        <p:spPr/>
        <p:txBody>
          <a:bodyPr/>
          <a:lstStyle/>
          <a:p>
            <a:r>
              <a:rPr lang="en-US"/>
              <a:t>Rachel Griffith</a:t>
            </a:r>
          </a:p>
        </p:txBody>
      </p:sp>
      <p:sp>
        <p:nvSpPr>
          <p:cNvPr id="4" name="Slide Number Placeholder 3">
            <a:extLst>
              <a:ext uri="{FF2B5EF4-FFF2-40B4-BE49-F238E27FC236}">
                <a16:creationId xmlns:a16="http://schemas.microsoft.com/office/drawing/2014/main" id="{FC41E1A0-3197-872E-9186-5F36004C7B39}"/>
              </a:ext>
            </a:extLst>
          </p:cNvPr>
          <p:cNvSpPr>
            <a:spLocks noGrp="1"/>
          </p:cNvSpPr>
          <p:nvPr>
            <p:ph type="sldNum" sz="quarter" idx="12"/>
          </p:nvPr>
        </p:nvSpPr>
        <p:spPr/>
        <p:txBody>
          <a:bodyPr/>
          <a:lstStyle/>
          <a:p>
            <a:fld id="{25FAFA3B-9429-9C46-8F03-B89EE4C5C18C}" type="slidenum">
              <a:rPr lang="en-GB"/>
              <a:t>1</a:t>
            </a:fld>
            <a:endParaRPr lang="en-GB"/>
          </a:p>
        </p:txBody>
      </p:sp>
    </p:spTree>
    <p:extLst>
      <p:ext uri="{BB962C8B-B14F-4D97-AF65-F5344CB8AC3E}">
        <p14:creationId xmlns:p14="http://schemas.microsoft.com/office/powerpoint/2010/main" val="1177002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Why is there a gender gap in </a:t>
            </a:r>
            <a:r>
              <a:rPr lang="en-US" sz="3200" b="1" dirty="0"/>
              <a:t>earnings?</a:t>
            </a:r>
            <a:endParaRPr lang="en-US" sz="3200" dirty="0"/>
          </a:p>
        </p:txBody>
      </p:sp>
      <p:sp>
        <p:nvSpPr>
          <p:cNvPr id="3" name="Content Placeholder 2">
            <a:extLst>
              <a:ext uri="{FF2B5EF4-FFF2-40B4-BE49-F238E27FC236}">
                <a16:creationId xmlns:a16="http://schemas.microsoft.com/office/drawing/2014/main" id="{0D3CED10-6199-D8A1-6DD4-87A69B345B72}"/>
              </a:ext>
            </a:extLst>
          </p:cNvPr>
          <p:cNvSpPr>
            <a:spLocks noGrp="1"/>
          </p:cNvSpPr>
          <p:nvPr>
            <p:ph idx="1"/>
          </p:nvPr>
        </p:nvSpPr>
        <p:spPr/>
        <p:txBody>
          <a:bodyPr/>
          <a:lstStyle/>
          <a:p>
            <a:pPr marL="0" indent="0">
              <a:buNone/>
            </a:pPr>
            <a:endParaRPr lang="en-US" dirty="0"/>
          </a:p>
          <a:p>
            <a:pPr marL="0" indent="0">
              <a:buNone/>
            </a:pPr>
            <a:r>
              <a:rPr lang="en-US" dirty="0"/>
              <a:t>Many possible factors</a:t>
            </a:r>
          </a:p>
          <a:p>
            <a:r>
              <a:rPr lang="en-US" sz="2000" dirty="0"/>
              <a:t>discrimination in the </a:t>
            </a:r>
            <a:r>
              <a:rPr lang="en-US" sz="2000" dirty="0" err="1"/>
              <a:t>labour</a:t>
            </a:r>
            <a:r>
              <a:rPr lang="en-US" sz="2000" dirty="0"/>
              <a:t> market</a:t>
            </a:r>
          </a:p>
          <a:p>
            <a:r>
              <a:rPr lang="en-US" sz="2000" dirty="0"/>
              <a:t>decisions over whether to work, and how many hours</a:t>
            </a:r>
          </a:p>
          <a:p>
            <a:r>
              <a:rPr lang="en-US" sz="2000" dirty="0"/>
              <a:t>choice of education and human capital investments</a:t>
            </a:r>
          </a:p>
          <a:p>
            <a:r>
              <a:rPr lang="en-US" sz="2000" dirty="0"/>
              <a:t>choice of occupation</a:t>
            </a:r>
          </a:p>
          <a:p>
            <a:r>
              <a:rPr lang="en-US" sz="2000" dirty="0"/>
              <a:t>time commitments and restrictions, home production </a:t>
            </a:r>
          </a:p>
          <a:p>
            <a:r>
              <a:rPr lang="en-US" sz="2000" dirty="0"/>
              <a:t>expectations and bargaining over pay and promotion</a:t>
            </a:r>
          </a:p>
          <a:p>
            <a:r>
              <a:rPr lang="en-US" sz="2000" dirty="0"/>
              <a:t>social norms and expectations of </a:t>
            </a:r>
            <a:r>
              <a:rPr lang="en-US" sz="2000" dirty="0" err="1"/>
              <a:t>behaviour</a:t>
            </a:r>
            <a:endParaRPr lang="en-US" sz="2000" dirty="0"/>
          </a:p>
          <a:p>
            <a:r>
              <a:rPr lang="en-US" sz="2000" dirty="0"/>
              <a:t>....</a:t>
            </a:r>
          </a:p>
        </p:txBody>
      </p:sp>
      <p:sp>
        <p:nvSpPr>
          <p:cNvPr id="4" name="TextBox 3">
            <a:extLst>
              <a:ext uri="{FF2B5EF4-FFF2-40B4-BE49-F238E27FC236}">
                <a16:creationId xmlns:a16="http://schemas.microsoft.com/office/drawing/2014/main" id="{C8769D88-E242-919D-586E-782E52E441BF}"/>
              </a:ext>
            </a:extLst>
          </p:cNvPr>
          <p:cNvSpPr txBox="1"/>
          <p:nvPr/>
        </p:nvSpPr>
        <p:spPr>
          <a:xfrm>
            <a:off x="3158821" y="1331722"/>
            <a:ext cx="1612669" cy="646331"/>
          </a:xfrm>
          <a:prstGeom prst="rect">
            <a:avLst/>
          </a:prstGeom>
          <a:noFill/>
        </p:spPr>
        <p:txBody>
          <a:bodyPr wrap="square" rtlCol="0">
            <a:spAutoFit/>
          </a:bodyPr>
          <a:lstStyle/>
          <a:p>
            <a:pPr algn="ctr"/>
            <a:r>
              <a:rPr lang="en-US"/>
              <a:t>whether in employment</a:t>
            </a:r>
          </a:p>
        </p:txBody>
      </p:sp>
      <p:sp>
        <p:nvSpPr>
          <p:cNvPr id="5" name="Multiply 4">
            <a:extLst>
              <a:ext uri="{FF2B5EF4-FFF2-40B4-BE49-F238E27FC236}">
                <a16:creationId xmlns:a16="http://schemas.microsoft.com/office/drawing/2014/main" id="{CD8E8456-B445-DCB5-4939-ED59D2AEC61D}"/>
              </a:ext>
            </a:extLst>
          </p:cNvPr>
          <p:cNvSpPr/>
          <p:nvPr/>
        </p:nvSpPr>
        <p:spPr>
          <a:xfrm>
            <a:off x="4791234" y="1357880"/>
            <a:ext cx="515389" cy="51526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1793101-1CE5-BF49-1D62-5D6E09CD98C5}"/>
              </a:ext>
            </a:extLst>
          </p:cNvPr>
          <p:cNvSpPr txBox="1"/>
          <p:nvPr/>
        </p:nvSpPr>
        <p:spPr>
          <a:xfrm>
            <a:off x="5063995" y="1297844"/>
            <a:ext cx="1612669" cy="646331"/>
          </a:xfrm>
          <a:prstGeom prst="rect">
            <a:avLst/>
          </a:prstGeom>
          <a:noFill/>
        </p:spPr>
        <p:txBody>
          <a:bodyPr wrap="square" rtlCol="0">
            <a:spAutoFit/>
          </a:bodyPr>
          <a:lstStyle/>
          <a:p>
            <a:pPr algn="ctr"/>
            <a:r>
              <a:rPr lang="en-US"/>
              <a:t>hours </a:t>
            </a:r>
          </a:p>
          <a:p>
            <a:pPr algn="ctr"/>
            <a:r>
              <a:rPr lang="en-US"/>
              <a:t>worked</a:t>
            </a:r>
          </a:p>
        </p:txBody>
      </p:sp>
      <p:sp>
        <p:nvSpPr>
          <p:cNvPr id="7" name="Multiply 6">
            <a:extLst>
              <a:ext uri="{FF2B5EF4-FFF2-40B4-BE49-F238E27FC236}">
                <a16:creationId xmlns:a16="http://schemas.microsoft.com/office/drawing/2014/main" id="{42F964D1-A2F0-9439-3CB4-60DA99725B08}"/>
              </a:ext>
            </a:extLst>
          </p:cNvPr>
          <p:cNvSpPr/>
          <p:nvPr/>
        </p:nvSpPr>
        <p:spPr>
          <a:xfrm>
            <a:off x="6500541" y="1380632"/>
            <a:ext cx="515389" cy="51526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FD03AD4-9A88-29D4-0183-079E19E13AB8}"/>
              </a:ext>
            </a:extLst>
          </p:cNvPr>
          <p:cNvSpPr txBox="1"/>
          <p:nvPr/>
        </p:nvSpPr>
        <p:spPr>
          <a:xfrm>
            <a:off x="6796684" y="1291380"/>
            <a:ext cx="1612669" cy="646331"/>
          </a:xfrm>
          <a:prstGeom prst="rect">
            <a:avLst/>
          </a:prstGeom>
          <a:noFill/>
        </p:spPr>
        <p:txBody>
          <a:bodyPr wrap="square" rtlCol="0">
            <a:spAutoFit/>
          </a:bodyPr>
          <a:lstStyle/>
          <a:p>
            <a:pPr algn="ctr"/>
            <a:r>
              <a:rPr lang="en-US" dirty="0"/>
              <a:t>wages per hour</a:t>
            </a:r>
          </a:p>
        </p:txBody>
      </p:sp>
      <p:sp>
        <p:nvSpPr>
          <p:cNvPr id="9" name="TextBox 8">
            <a:extLst>
              <a:ext uri="{FF2B5EF4-FFF2-40B4-BE49-F238E27FC236}">
                <a16:creationId xmlns:a16="http://schemas.microsoft.com/office/drawing/2014/main" id="{E2B2236D-7FE0-6669-9B4F-0B5750A58F13}"/>
              </a:ext>
            </a:extLst>
          </p:cNvPr>
          <p:cNvSpPr txBox="1"/>
          <p:nvPr/>
        </p:nvSpPr>
        <p:spPr>
          <a:xfrm>
            <a:off x="967036" y="1334497"/>
            <a:ext cx="1612669" cy="646331"/>
          </a:xfrm>
          <a:prstGeom prst="rect">
            <a:avLst/>
          </a:prstGeom>
          <a:noFill/>
        </p:spPr>
        <p:txBody>
          <a:bodyPr wrap="square" rtlCol="0">
            <a:spAutoFit/>
          </a:bodyPr>
          <a:lstStyle/>
          <a:p>
            <a:pPr algn="ctr"/>
            <a:r>
              <a:rPr lang="en-US" dirty="0"/>
              <a:t>gender earnings gap</a:t>
            </a:r>
          </a:p>
        </p:txBody>
      </p:sp>
      <p:sp>
        <p:nvSpPr>
          <p:cNvPr id="10" name="Equals 9">
            <a:extLst>
              <a:ext uri="{FF2B5EF4-FFF2-40B4-BE49-F238E27FC236}">
                <a16:creationId xmlns:a16="http://schemas.microsoft.com/office/drawing/2014/main" id="{B3505E16-629A-4940-2DA7-AA77494ED47F}"/>
              </a:ext>
            </a:extLst>
          </p:cNvPr>
          <p:cNvSpPr/>
          <p:nvPr/>
        </p:nvSpPr>
        <p:spPr>
          <a:xfrm>
            <a:off x="2646209" y="1366135"/>
            <a:ext cx="479376" cy="497479"/>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lide Number Placeholder 10">
            <a:extLst>
              <a:ext uri="{FF2B5EF4-FFF2-40B4-BE49-F238E27FC236}">
                <a16:creationId xmlns:a16="http://schemas.microsoft.com/office/drawing/2014/main" id="{FDC77547-48B1-35C5-F00F-70FCB386B954}"/>
              </a:ext>
            </a:extLst>
          </p:cNvPr>
          <p:cNvSpPr>
            <a:spLocks noGrp="1"/>
          </p:cNvSpPr>
          <p:nvPr>
            <p:ph type="sldNum" sz="quarter" idx="12"/>
          </p:nvPr>
        </p:nvSpPr>
        <p:spPr/>
        <p:txBody>
          <a:bodyPr/>
          <a:lstStyle/>
          <a:p>
            <a:fld id="{25FAFA3B-9429-9C46-8F03-B89EE4C5C18C}" type="slidenum">
              <a:rPr lang="en-GB"/>
              <a:t>10</a:t>
            </a:fld>
            <a:endParaRPr lang="en-GB"/>
          </a:p>
        </p:txBody>
      </p:sp>
    </p:spTree>
    <p:extLst>
      <p:ext uri="{BB962C8B-B14F-4D97-AF65-F5344CB8AC3E}">
        <p14:creationId xmlns:p14="http://schemas.microsoft.com/office/powerpoint/2010/main" val="417125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Why is there a gender gap in </a:t>
            </a:r>
            <a:r>
              <a:rPr lang="en-US" sz="3200" b="1" dirty="0"/>
              <a:t>earnings?</a:t>
            </a:r>
            <a:endParaRPr lang="en-US" sz="3200" dirty="0"/>
          </a:p>
        </p:txBody>
      </p:sp>
      <p:sp>
        <p:nvSpPr>
          <p:cNvPr id="3" name="Content Placeholder 2">
            <a:extLst>
              <a:ext uri="{FF2B5EF4-FFF2-40B4-BE49-F238E27FC236}">
                <a16:creationId xmlns:a16="http://schemas.microsoft.com/office/drawing/2014/main" id="{0D3CED10-6199-D8A1-6DD4-87A69B345B72}"/>
              </a:ext>
            </a:extLst>
          </p:cNvPr>
          <p:cNvSpPr>
            <a:spLocks noGrp="1"/>
          </p:cNvSpPr>
          <p:nvPr>
            <p:ph idx="1"/>
          </p:nvPr>
        </p:nvSpPr>
        <p:spPr/>
        <p:txBody>
          <a:bodyPr/>
          <a:lstStyle/>
          <a:p>
            <a:r>
              <a:rPr lang="en-US" dirty="0"/>
              <a:t>discrimination </a:t>
            </a:r>
          </a:p>
          <a:p>
            <a:pPr lvl="1"/>
            <a:r>
              <a:rPr lang="en-US" dirty="0"/>
              <a:t>in the past has been an important factor</a:t>
            </a:r>
          </a:p>
          <a:p>
            <a:pPr lvl="1"/>
            <a:r>
              <a:rPr lang="en-US" dirty="0"/>
              <a:t>it is now against the law</a:t>
            </a:r>
          </a:p>
          <a:p>
            <a:pPr lvl="1"/>
            <a:r>
              <a:rPr lang="en-US" dirty="0"/>
              <a:t>though does still happen, in most situations in the UK it is likely not the most important factor</a:t>
            </a:r>
          </a:p>
          <a:p>
            <a:pPr lvl="1"/>
            <a:endParaRPr lang="en-US" dirty="0"/>
          </a:p>
        </p:txBody>
      </p:sp>
      <p:sp>
        <p:nvSpPr>
          <p:cNvPr id="4" name="Slide Number Placeholder 3">
            <a:extLst>
              <a:ext uri="{FF2B5EF4-FFF2-40B4-BE49-F238E27FC236}">
                <a16:creationId xmlns:a16="http://schemas.microsoft.com/office/drawing/2014/main" id="{68D0B19C-056B-C3AC-D764-08BCC45E2F0E}"/>
              </a:ext>
            </a:extLst>
          </p:cNvPr>
          <p:cNvSpPr>
            <a:spLocks noGrp="1"/>
          </p:cNvSpPr>
          <p:nvPr>
            <p:ph type="sldNum" sz="quarter" idx="12"/>
          </p:nvPr>
        </p:nvSpPr>
        <p:spPr/>
        <p:txBody>
          <a:bodyPr/>
          <a:lstStyle/>
          <a:p>
            <a:fld id="{25FAFA3B-9429-9C46-8F03-B89EE4C5C18C}" type="slidenum">
              <a:rPr lang="en-GB"/>
              <a:t>11</a:t>
            </a:fld>
            <a:endParaRPr lang="en-GB"/>
          </a:p>
        </p:txBody>
      </p:sp>
    </p:spTree>
    <p:extLst>
      <p:ext uri="{BB962C8B-B14F-4D97-AF65-F5344CB8AC3E}">
        <p14:creationId xmlns:p14="http://schemas.microsoft.com/office/powerpoint/2010/main" val="364483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Why is there a gender gap in </a:t>
            </a:r>
            <a:r>
              <a:rPr lang="en-US" sz="3200" b="1" dirty="0"/>
              <a:t>earnings?</a:t>
            </a:r>
            <a:endParaRPr lang="en-US" sz="3200" dirty="0"/>
          </a:p>
        </p:txBody>
      </p:sp>
      <p:sp>
        <p:nvSpPr>
          <p:cNvPr id="3" name="Content Placeholder 2">
            <a:extLst>
              <a:ext uri="{FF2B5EF4-FFF2-40B4-BE49-F238E27FC236}">
                <a16:creationId xmlns:a16="http://schemas.microsoft.com/office/drawing/2014/main" id="{0D3CED10-6199-D8A1-6DD4-87A69B345B72}"/>
              </a:ext>
            </a:extLst>
          </p:cNvPr>
          <p:cNvSpPr>
            <a:spLocks noGrp="1"/>
          </p:cNvSpPr>
          <p:nvPr>
            <p:ph idx="1"/>
          </p:nvPr>
        </p:nvSpPr>
        <p:spPr/>
        <p:txBody>
          <a:bodyPr/>
          <a:lstStyle/>
          <a:p>
            <a:r>
              <a:rPr lang="en-US" dirty="0"/>
              <a:t>education </a:t>
            </a:r>
          </a:p>
          <a:p>
            <a:pPr lvl="1"/>
            <a:r>
              <a:rPr lang="en-GB" dirty="0">
                <a:solidFill>
                  <a:srgbClr val="000000"/>
                </a:solidFill>
                <a:latin typeface="TabletGothic"/>
              </a:rPr>
              <a:t>25 years ago the gender earnings gap was 53% </a:t>
            </a:r>
            <a:endParaRPr lang="en-GB" b="0" i="0" dirty="0">
              <a:solidFill>
                <a:srgbClr val="000000"/>
              </a:solidFill>
              <a:effectLst/>
              <a:latin typeface="TabletGothic"/>
            </a:endParaRPr>
          </a:p>
          <a:p>
            <a:pPr lvl="1"/>
            <a:r>
              <a:rPr lang="en-GB" b="0" i="0" dirty="0">
                <a:solidFill>
                  <a:srgbClr val="000000"/>
                </a:solidFill>
                <a:effectLst/>
                <a:latin typeface="TabletGothic"/>
              </a:rPr>
              <a:t>most (three-quarters) of the reduction in the gap can be explained by the closing of the gender gap in education levels</a:t>
            </a:r>
          </a:p>
        </p:txBody>
      </p:sp>
      <p:graphicFrame>
        <p:nvGraphicFramePr>
          <p:cNvPr id="4" name="Table 3">
            <a:extLst>
              <a:ext uri="{FF2B5EF4-FFF2-40B4-BE49-F238E27FC236}">
                <a16:creationId xmlns:a16="http://schemas.microsoft.com/office/drawing/2014/main" id="{9ADC3A1D-134C-D5AC-3248-53DCBF021E59}"/>
              </a:ext>
            </a:extLst>
          </p:cNvPr>
          <p:cNvGraphicFramePr>
            <a:graphicFrameLocks noGrp="1"/>
          </p:cNvGraphicFramePr>
          <p:nvPr>
            <p:extLst>
              <p:ext uri="{D42A27DB-BD31-4B8C-83A1-F6EECF244321}">
                <p14:modId xmlns:p14="http://schemas.microsoft.com/office/powerpoint/2010/main" val="1732384594"/>
              </p:ext>
            </p:extLst>
          </p:nvPr>
        </p:nvGraphicFramePr>
        <p:xfrm>
          <a:off x="932329" y="3786141"/>
          <a:ext cx="7017574" cy="1483360"/>
        </p:xfrm>
        <a:graphic>
          <a:graphicData uri="http://schemas.openxmlformats.org/drawingml/2006/table">
            <a:tbl>
              <a:tblPr firstRow="1" bandRow="1">
                <a:tableStyleId>{5C22544A-7EE6-4342-B048-85BDC9FD1C3A}</a:tableStyleId>
              </a:tblPr>
              <a:tblGrid>
                <a:gridCol w="3908612">
                  <a:extLst>
                    <a:ext uri="{9D8B030D-6E8A-4147-A177-3AD203B41FA5}">
                      <a16:colId xmlns:a16="http://schemas.microsoft.com/office/drawing/2014/main" val="2308758211"/>
                    </a:ext>
                  </a:extLst>
                </a:gridCol>
                <a:gridCol w="1554481">
                  <a:extLst>
                    <a:ext uri="{9D8B030D-6E8A-4147-A177-3AD203B41FA5}">
                      <a16:colId xmlns:a16="http://schemas.microsoft.com/office/drawing/2014/main" val="4067710849"/>
                    </a:ext>
                  </a:extLst>
                </a:gridCol>
                <a:gridCol w="1554481">
                  <a:extLst>
                    <a:ext uri="{9D8B030D-6E8A-4147-A177-3AD203B41FA5}">
                      <a16:colId xmlns:a16="http://schemas.microsoft.com/office/drawing/2014/main" val="2542710603"/>
                    </a:ext>
                  </a:extLst>
                </a:gridCol>
              </a:tblGrid>
              <a:tr h="370840">
                <a:tc>
                  <a:txBody>
                    <a:bodyPr/>
                    <a:lstStyle/>
                    <a:p>
                      <a:endParaRPr lang="en-GB" dirty="0"/>
                    </a:p>
                  </a:txBody>
                  <a:tcPr/>
                </a:tc>
                <a:tc>
                  <a:txBody>
                    <a:bodyPr/>
                    <a:lstStyle/>
                    <a:p>
                      <a:pPr algn="ctr"/>
                      <a:r>
                        <a:rPr lang="en-GB" dirty="0"/>
                        <a:t>Women</a:t>
                      </a:r>
                    </a:p>
                  </a:txBody>
                  <a:tcPr anchor="ctr"/>
                </a:tc>
                <a:tc>
                  <a:txBody>
                    <a:bodyPr/>
                    <a:lstStyle/>
                    <a:p>
                      <a:pPr algn="ctr"/>
                      <a:r>
                        <a:rPr lang="en-GB" dirty="0"/>
                        <a:t>Men</a:t>
                      </a:r>
                    </a:p>
                  </a:txBody>
                  <a:tcPr anchor="ctr"/>
                </a:tc>
                <a:extLst>
                  <a:ext uri="{0D108BD9-81ED-4DB2-BD59-A6C34878D82A}">
                    <a16:rowId xmlns:a16="http://schemas.microsoft.com/office/drawing/2014/main" val="2801823559"/>
                  </a:ext>
                </a:extLst>
              </a:tr>
              <a:tr h="370840">
                <a:tc>
                  <a:txBody>
                    <a:bodyPr/>
                    <a:lstStyle/>
                    <a:p>
                      <a:r>
                        <a:rPr lang="en-GB" dirty="0"/>
                        <a:t>Go into Higher Education</a:t>
                      </a:r>
                    </a:p>
                  </a:txBody>
                  <a:tcPr/>
                </a:tc>
                <a:tc>
                  <a:txBody>
                    <a:bodyPr/>
                    <a:lstStyle/>
                    <a:p>
                      <a:pPr algn="ctr"/>
                      <a:r>
                        <a:rPr lang="en-GB" dirty="0"/>
                        <a:t>50.6%</a:t>
                      </a:r>
                    </a:p>
                  </a:txBody>
                  <a:tcPr anchor="ctr"/>
                </a:tc>
                <a:tc>
                  <a:txBody>
                    <a:bodyPr/>
                    <a:lstStyle/>
                    <a:p>
                      <a:pPr algn="ctr"/>
                      <a:r>
                        <a:rPr lang="en-GB" dirty="0"/>
                        <a:t>38.4%</a:t>
                      </a:r>
                    </a:p>
                  </a:txBody>
                  <a:tcPr anchor="ctr"/>
                </a:tc>
                <a:extLst>
                  <a:ext uri="{0D108BD9-81ED-4DB2-BD59-A6C34878D82A}">
                    <a16:rowId xmlns:a16="http://schemas.microsoft.com/office/drawing/2014/main" val="1486388775"/>
                  </a:ext>
                </a:extLst>
              </a:tr>
              <a:tr h="370840">
                <a:tc>
                  <a:txBody>
                    <a:bodyPr/>
                    <a:lstStyle/>
                    <a:p>
                      <a:r>
                        <a:rPr lang="en-GB" dirty="0"/>
                        <a:t>Go into a high tariff university</a:t>
                      </a:r>
                    </a:p>
                  </a:txBody>
                  <a:tcPr/>
                </a:tc>
                <a:tc>
                  <a:txBody>
                    <a:bodyPr/>
                    <a:lstStyle/>
                    <a:p>
                      <a:pPr algn="ctr"/>
                      <a:r>
                        <a:rPr lang="en-GB" dirty="0"/>
                        <a:t>12.7%</a:t>
                      </a:r>
                    </a:p>
                  </a:txBody>
                  <a:tcPr anchor="ctr"/>
                </a:tc>
                <a:tc>
                  <a:txBody>
                    <a:bodyPr/>
                    <a:lstStyle/>
                    <a:p>
                      <a:pPr algn="ctr"/>
                      <a:r>
                        <a:rPr lang="en-GB" dirty="0"/>
                        <a:t>10.1%</a:t>
                      </a:r>
                    </a:p>
                  </a:txBody>
                  <a:tcPr anchor="ctr"/>
                </a:tc>
                <a:extLst>
                  <a:ext uri="{0D108BD9-81ED-4DB2-BD59-A6C34878D82A}">
                    <a16:rowId xmlns:a16="http://schemas.microsoft.com/office/drawing/2014/main" val="3496315647"/>
                  </a:ext>
                </a:extLst>
              </a:tr>
              <a:tr h="370840">
                <a:tc>
                  <a:txBody>
                    <a:bodyPr/>
                    <a:lstStyle/>
                    <a:p>
                      <a:r>
                        <a:rPr lang="en-GB" dirty="0"/>
                        <a:t>Achieve a </a:t>
                      </a:r>
                      <a:r>
                        <a:rPr lang="en-GB" dirty="0" err="1"/>
                        <a:t>2</a:t>
                      </a:r>
                      <a:r>
                        <a:rPr lang="en-GB" baseline="30000" dirty="0" err="1"/>
                        <a:t>st</a:t>
                      </a:r>
                      <a:r>
                        <a:rPr lang="en-GB" dirty="0"/>
                        <a:t> or upper 2</a:t>
                      </a:r>
                      <a:r>
                        <a:rPr lang="en-GB" baseline="30000" dirty="0"/>
                        <a:t>nd</a:t>
                      </a:r>
                      <a:r>
                        <a:rPr lang="en-GB" dirty="0"/>
                        <a:t> class degree</a:t>
                      </a:r>
                    </a:p>
                  </a:txBody>
                  <a:tcPr/>
                </a:tc>
                <a:tc>
                  <a:txBody>
                    <a:bodyPr/>
                    <a:lstStyle/>
                    <a:p>
                      <a:pPr algn="ctr"/>
                      <a:r>
                        <a:rPr lang="en-GB" dirty="0"/>
                        <a:t>85.0%</a:t>
                      </a:r>
                    </a:p>
                  </a:txBody>
                  <a:tcPr anchor="ctr"/>
                </a:tc>
                <a:tc>
                  <a:txBody>
                    <a:bodyPr/>
                    <a:lstStyle/>
                    <a:p>
                      <a:pPr algn="ctr"/>
                      <a:r>
                        <a:rPr lang="en-GB" dirty="0"/>
                        <a:t>82.4%</a:t>
                      </a:r>
                    </a:p>
                  </a:txBody>
                  <a:tcPr anchor="ctr"/>
                </a:tc>
                <a:extLst>
                  <a:ext uri="{0D108BD9-81ED-4DB2-BD59-A6C34878D82A}">
                    <a16:rowId xmlns:a16="http://schemas.microsoft.com/office/drawing/2014/main" val="684938629"/>
                  </a:ext>
                </a:extLst>
              </a:tr>
            </a:tbl>
          </a:graphicData>
        </a:graphic>
      </p:graphicFrame>
      <p:sp>
        <p:nvSpPr>
          <p:cNvPr id="5" name="TextBox 4">
            <a:extLst>
              <a:ext uri="{FF2B5EF4-FFF2-40B4-BE49-F238E27FC236}">
                <a16:creationId xmlns:a16="http://schemas.microsoft.com/office/drawing/2014/main" id="{38F9EACB-9CBD-5344-6618-65043FB0C53C}"/>
              </a:ext>
            </a:extLst>
          </p:cNvPr>
          <p:cNvSpPr txBox="1"/>
          <p:nvPr/>
        </p:nvSpPr>
        <p:spPr>
          <a:xfrm>
            <a:off x="473336" y="6173399"/>
            <a:ext cx="4959114" cy="276999"/>
          </a:xfrm>
          <a:prstGeom prst="rect">
            <a:avLst/>
          </a:prstGeom>
          <a:noFill/>
        </p:spPr>
        <p:txBody>
          <a:bodyPr wrap="none" rtlCol="0">
            <a:spAutoFit/>
          </a:bodyPr>
          <a:lstStyle/>
          <a:p>
            <a:r>
              <a:rPr lang="en-GB" sz="1200" i="1" dirty="0"/>
              <a:t>Source: https://</a:t>
            </a:r>
            <a:r>
              <a:rPr lang="en-GB" sz="1200" i="1" dirty="0" err="1"/>
              <a:t>commonslibrary.parliament.uk</a:t>
            </a:r>
            <a:r>
              <a:rPr lang="en-GB" sz="1200" i="1" dirty="0"/>
              <a:t>/research-briefings/</a:t>
            </a:r>
            <a:r>
              <a:rPr lang="en-GB" sz="1200" i="1" dirty="0" err="1"/>
              <a:t>cbp</a:t>
            </a:r>
            <a:r>
              <a:rPr lang="en-GB" sz="1200" i="1" dirty="0"/>
              <a:t>-9195/</a:t>
            </a:r>
          </a:p>
        </p:txBody>
      </p:sp>
      <p:sp>
        <p:nvSpPr>
          <p:cNvPr id="6" name="Slide Number Placeholder 5">
            <a:extLst>
              <a:ext uri="{FF2B5EF4-FFF2-40B4-BE49-F238E27FC236}">
                <a16:creationId xmlns:a16="http://schemas.microsoft.com/office/drawing/2014/main" id="{D2642067-938C-37C3-E33E-1A11391D14FE}"/>
              </a:ext>
            </a:extLst>
          </p:cNvPr>
          <p:cNvSpPr>
            <a:spLocks noGrp="1"/>
          </p:cNvSpPr>
          <p:nvPr>
            <p:ph type="sldNum" sz="quarter" idx="12"/>
          </p:nvPr>
        </p:nvSpPr>
        <p:spPr/>
        <p:txBody>
          <a:bodyPr/>
          <a:lstStyle/>
          <a:p>
            <a:fld id="{25FAFA3B-9429-9C46-8F03-B89EE4C5C18C}" type="slidenum">
              <a:rPr lang="en-GB"/>
              <a:t>12</a:t>
            </a:fld>
            <a:endParaRPr lang="en-GB"/>
          </a:p>
        </p:txBody>
      </p:sp>
    </p:spTree>
    <p:extLst>
      <p:ext uri="{BB962C8B-B14F-4D97-AF65-F5344CB8AC3E}">
        <p14:creationId xmlns:p14="http://schemas.microsoft.com/office/powerpoint/2010/main" val="158575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Why is there a gender gap in </a:t>
            </a:r>
            <a:r>
              <a:rPr lang="en-US" sz="3200" b="1" dirty="0"/>
              <a:t>earnings?</a:t>
            </a:r>
            <a:endParaRPr lang="en-US" sz="3200" dirty="0"/>
          </a:p>
        </p:txBody>
      </p:sp>
      <p:sp>
        <p:nvSpPr>
          <p:cNvPr id="3" name="Content Placeholder 2">
            <a:extLst>
              <a:ext uri="{FF2B5EF4-FFF2-40B4-BE49-F238E27FC236}">
                <a16:creationId xmlns:a16="http://schemas.microsoft.com/office/drawing/2014/main" id="{0D3CED10-6199-D8A1-6DD4-87A69B345B72}"/>
              </a:ext>
            </a:extLst>
          </p:cNvPr>
          <p:cNvSpPr>
            <a:spLocks noGrp="1"/>
          </p:cNvSpPr>
          <p:nvPr>
            <p:ph idx="1"/>
          </p:nvPr>
        </p:nvSpPr>
        <p:spPr/>
        <p:txBody>
          <a:bodyPr/>
          <a:lstStyle/>
          <a:p>
            <a:r>
              <a:rPr lang="en-US" dirty="0"/>
              <a:t>choice of occupation</a:t>
            </a:r>
          </a:p>
          <a:p>
            <a:pPr lvl="1"/>
            <a:r>
              <a:rPr lang="en-US" dirty="0"/>
              <a:t>women are now on average more educated than men</a:t>
            </a:r>
          </a:p>
          <a:p>
            <a:pPr lvl="1"/>
            <a:r>
              <a:rPr lang="en-US" dirty="0"/>
              <a:t>but only in last 10 years or so</a:t>
            </a:r>
          </a:p>
          <a:p>
            <a:pPr lvl="1"/>
            <a:r>
              <a:rPr lang="en-US" dirty="0"/>
              <a:t>and women are still less likely to be in the highest earning fields</a:t>
            </a:r>
          </a:p>
        </p:txBody>
      </p:sp>
      <p:graphicFrame>
        <p:nvGraphicFramePr>
          <p:cNvPr id="6" name="Table 5">
            <a:extLst>
              <a:ext uri="{FF2B5EF4-FFF2-40B4-BE49-F238E27FC236}">
                <a16:creationId xmlns:a16="http://schemas.microsoft.com/office/drawing/2014/main" id="{B2DD5863-BA59-9321-C708-00B83F326DE6}"/>
              </a:ext>
            </a:extLst>
          </p:cNvPr>
          <p:cNvGraphicFramePr>
            <a:graphicFrameLocks noGrp="1"/>
          </p:cNvGraphicFramePr>
          <p:nvPr>
            <p:extLst>
              <p:ext uri="{D42A27DB-BD31-4B8C-83A1-F6EECF244321}">
                <p14:modId xmlns:p14="http://schemas.microsoft.com/office/powerpoint/2010/main" val="291318252"/>
              </p:ext>
            </p:extLst>
          </p:nvPr>
        </p:nvGraphicFramePr>
        <p:xfrm>
          <a:off x="1047077" y="3826715"/>
          <a:ext cx="7225553" cy="2003929"/>
        </p:xfrm>
        <a:graphic>
          <a:graphicData uri="http://schemas.openxmlformats.org/drawingml/2006/table">
            <a:tbl>
              <a:tblPr firstRow="1" bandRow="1">
                <a:tableStyleId>{5C22544A-7EE6-4342-B048-85BDC9FD1C3A}</a:tableStyleId>
              </a:tblPr>
              <a:tblGrid>
                <a:gridCol w="1253262">
                  <a:extLst>
                    <a:ext uri="{9D8B030D-6E8A-4147-A177-3AD203B41FA5}">
                      <a16:colId xmlns:a16="http://schemas.microsoft.com/office/drawing/2014/main" val="3097717681"/>
                    </a:ext>
                  </a:extLst>
                </a:gridCol>
                <a:gridCol w="5972291">
                  <a:extLst>
                    <a:ext uri="{9D8B030D-6E8A-4147-A177-3AD203B41FA5}">
                      <a16:colId xmlns:a16="http://schemas.microsoft.com/office/drawing/2014/main" val="390333765"/>
                    </a:ext>
                  </a:extLst>
                </a:gridCol>
              </a:tblGrid>
              <a:tr h="450113">
                <a:tc>
                  <a:txBody>
                    <a:bodyPr/>
                    <a:lstStyle/>
                    <a:p>
                      <a:endParaRPr lang="en-GB"/>
                    </a:p>
                  </a:txBody>
                  <a:tcPr/>
                </a:tc>
                <a:tc>
                  <a:txBody>
                    <a:bodyPr/>
                    <a:lstStyle/>
                    <a:p>
                      <a:r>
                        <a:rPr lang="en-GB" dirty="0"/>
                        <a:t>More likely to study</a:t>
                      </a:r>
                    </a:p>
                  </a:txBody>
                  <a:tcPr/>
                </a:tc>
                <a:extLst>
                  <a:ext uri="{0D108BD9-81ED-4DB2-BD59-A6C34878D82A}">
                    <a16:rowId xmlns:a16="http://schemas.microsoft.com/office/drawing/2014/main" val="3675674427"/>
                  </a:ext>
                </a:extLst>
              </a:tr>
              <a:tr h="776908">
                <a:tc>
                  <a:txBody>
                    <a:bodyPr/>
                    <a:lstStyle/>
                    <a:p>
                      <a:r>
                        <a:rPr lang="en-GB" dirty="0"/>
                        <a:t>Women</a:t>
                      </a:r>
                    </a:p>
                  </a:txBody>
                  <a:tcPr/>
                </a:tc>
                <a:tc>
                  <a:txBody>
                    <a:bodyPr/>
                    <a:lstStyle/>
                    <a:p>
                      <a:r>
                        <a:rPr lang="en-GB" dirty="0"/>
                        <a:t>Veterinary science, education, subjects allied to medicine, psychology, languages</a:t>
                      </a:r>
                    </a:p>
                  </a:txBody>
                  <a:tcPr/>
                </a:tc>
                <a:extLst>
                  <a:ext uri="{0D108BD9-81ED-4DB2-BD59-A6C34878D82A}">
                    <a16:rowId xmlns:a16="http://schemas.microsoft.com/office/drawing/2014/main" val="2423296645"/>
                  </a:ext>
                </a:extLst>
              </a:tr>
              <a:tr h="776908">
                <a:tc>
                  <a:txBody>
                    <a:bodyPr/>
                    <a:lstStyle/>
                    <a:p>
                      <a:r>
                        <a:rPr lang="en-GB" dirty="0"/>
                        <a:t>Men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Engineering and technology, computing, maths, architecture/planning, business/management, economics</a:t>
                      </a:r>
                    </a:p>
                  </a:txBody>
                  <a:tcPr/>
                </a:tc>
                <a:extLst>
                  <a:ext uri="{0D108BD9-81ED-4DB2-BD59-A6C34878D82A}">
                    <a16:rowId xmlns:a16="http://schemas.microsoft.com/office/drawing/2014/main" val="144885763"/>
                  </a:ext>
                </a:extLst>
              </a:tr>
            </a:tbl>
          </a:graphicData>
        </a:graphic>
      </p:graphicFrame>
      <p:sp>
        <p:nvSpPr>
          <p:cNvPr id="4" name="Slide Number Placeholder 3">
            <a:extLst>
              <a:ext uri="{FF2B5EF4-FFF2-40B4-BE49-F238E27FC236}">
                <a16:creationId xmlns:a16="http://schemas.microsoft.com/office/drawing/2014/main" id="{11FF3E6B-075D-B3E3-2FB2-C784CEC85932}"/>
              </a:ext>
            </a:extLst>
          </p:cNvPr>
          <p:cNvSpPr>
            <a:spLocks noGrp="1"/>
          </p:cNvSpPr>
          <p:nvPr>
            <p:ph type="sldNum" sz="quarter" idx="12"/>
          </p:nvPr>
        </p:nvSpPr>
        <p:spPr/>
        <p:txBody>
          <a:bodyPr/>
          <a:lstStyle/>
          <a:p>
            <a:fld id="{25FAFA3B-9429-9C46-8F03-B89EE4C5C18C}" type="slidenum">
              <a:rPr lang="en-GB"/>
              <a:t>13</a:t>
            </a:fld>
            <a:endParaRPr lang="en-GB"/>
          </a:p>
        </p:txBody>
      </p:sp>
    </p:spTree>
    <p:extLst>
      <p:ext uri="{BB962C8B-B14F-4D97-AF65-F5344CB8AC3E}">
        <p14:creationId xmlns:p14="http://schemas.microsoft.com/office/powerpoint/2010/main" val="167437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Why is there a gender gap in </a:t>
            </a:r>
            <a:r>
              <a:rPr lang="en-US" sz="3200" b="1" dirty="0"/>
              <a:t>earnings?</a:t>
            </a:r>
            <a:endParaRPr lang="en-US" sz="3200" dirty="0"/>
          </a:p>
        </p:txBody>
      </p:sp>
      <p:sp>
        <p:nvSpPr>
          <p:cNvPr id="3" name="Content Placeholder 2">
            <a:extLst>
              <a:ext uri="{FF2B5EF4-FFF2-40B4-BE49-F238E27FC236}">
                <a16:creationId xmlns:a16="http://schemas.microsoft.com/office/drawing/2014/main" id="{0D3CED10-6199-D8A1-6DD4-87A69B345B72}"/>
              </a:ext>
            </a:extLst>
          </p:cNvPr>
          <p:cNvSpPr>
            <a:spLocks noGrp="1"/>
          </p:cNvSpPr>
          <p:nvPr>
            <p:ph idx="1"/>
          </p:nvPr>
        </p:nvSpPr>
        <p:spPr/>
        <p:txBody>
          <a:bodyPr/>
          <a:lstStyle/>
          <a:p>
            <a:r>
              <a:rPr lang="en-US" dirty="0"/>
              <a:t>women are more cautious and less likely to take risks</a:t>
            </a:r>
          </a:p>
          <a:p>
            <a:pPr lvl="1"/>
            <a:r>
              <a:rPr lang="en-US" dirty="0"/>
              <a:t>lab experiments show women are more risk-averse</a:t>
            </a:r>
          </a:p>
          <a:p>
            <a:pPr lvl="1"/>
            <a:r>
              <a:rPr lang="en-US" dirty="0"/>
              <a:t>so less likely to take jobs that are high risk where salaries are highest, and less likely to bargain hard for higher pay</a:t>
            </a:r>
          </a:p>
          <a:p>
            <a:pPr lvl="1"/>
            <a:r>
              <a:rPr lang="en-US" dirty="0"/>
              <a:t>but evidence suggests this isn't that important in explaining earnings gap</a:t>
            </a:r>
          </a:p>
          <a:p>
            <a:pPr lvl="1"/>
            <a:r>
              <a:rPr lang="en-US" dirty="0"/>
              <a:t>and are these traits inherent or learned?</a:t>
            </a:r>
          </a:p>
        </p:txBody>
      </p:sp>
      <p:sp>
        <p:nvSpPr>
          <p:cNvPr id="4" name="TextBox 3">
            <a:extLst>
              <a:ext uri="{FF2B5EF4-FFF2-40B4-BE49-F238E27FC236}">
                <a16:creationId xmlns:a16="http://schemas.microsoft.com/office/drawing/2014/main" id="{2795434A-D8EB-202D-F472-2F40A1E52686}"/>
              </a:ext>
            </a:extLst>
          </p:cNvPr>
          <p:cNvSpPr txBox="1"/>
          <p:nvPr/>
        </p:nvSpPr>
        <p:spPr>
          <a:xfrm>
            <a:off x="236668" y="6176963"/>
            <a:ext cx="4600747" cy="276999"/>
          </a:xfrm>
          <a:prstGeom prst="rect">
            <a:avLst/>
          </a:prstGeom>
          <a:noFill/>
        </p:spPr>
        <p:txBody>
          <a:bodyPr wrap="none" rtlCol="0">
            <a:spAutoFit/>
          </a:bodyPr>
          <a:lstStyle/>
          <a:p>
            <a:r>
              <a:rPr lang="en-GB" sz="1200" i="1" dirty="0"/>
              <a:t>Source: https://</a:t>
            </a:r>
            <a:r>
              <a:rPr lang="en-GB" sz="1200" i="1" dirty="0" err="1"/>
              <a:t>bfi.uchicago.edu</a:t>
            </a:r>
            <a:r>
              <a:rPr lang="en-GB" sz="1200" i="1" dirty="0"/>
              <a:t>/</a:t>
            </a:r>
            <a:r>
              <a:rPr lang="en-GB" sz="1200" i="1" dirty="0" err="1"/>
              <a:t>wp</a:t>
            </a:r>
            <a:r>
              <a:rPr lang="en-GB" sz="1200" i="1" dirty="0"/>
              <a:t>-content/uploads/</a:t>
            </a:r>
            <a:r>
              <a:rPr lang="en-GB" sz="1200" i="1" dirty="0" err="1"/>
              <a:t>WP_2018-38.pdf</a:t>
            </a:r>
            <a:endParaRPr lang="en-GB" sz="1200" i="1" dirty="0"/>
          </a:p>
        </p:txBody>
      </p:sp>
      <p:pic>
        <p:nvPicPr>
          <p:cNvPr id="6" name="Picture 5">
            <a:extLst>
              <a:ext uri="{FF2B5EF4-FFF2-40B4-BE49-F238E27FC236}">
                <a16:creationId xmlns:a16="http://schemas.microsoft.com/office/drawing/2014/main" id="{27F07DF8-F8B7-9FA2-6E33-DC9E4C200DD7}"/>
              </a:ext>
            </a:extLst>
          </p:cNvPr>
          <p:cNvPicPr>
            <a:picLocks noChangeAspect="1"/>
          </p:cNvPicPr>
          <p:nvPr/>
        </p:nvPicPr>
        <p:blipFill>
          <a:blip r:embed="rId2"/>
          <a:stretch>
            <a:fillRect/>
          </a:stretch>
        </p:blipFill>
        <p:spPr>
          <a:xfrm>
            <a:off x="5861722" y="3868869"/>
            <a:ext cx="2443030" cy="2443030"/>
          </a:xfrm>
          <a:prstGeom prst="rect">
            <a:avLst/>
          </a:prstGeom>
        </p:spPr>
      </p:pic>
      <p:sp>
        <p:nvSpPr>
          <p:cNvPr id="7" name="TextBox 6">
            <a:extLst>
              <a:ext uri="{FF2B5EF4-FFF2-40B4-BE49-F238E27FC236}">
                <a16:creationId xmlns:a16="http://schemas.microsoft.com/office/drawing/2014/main" id="{EAB1F041-1A37-8310-31FC-E66A7C86061C}"/>
              </a:ext>
            </a:extLst>
          </p:cNvPr>
          <p:cNvSpPr txBox="1"/>
          <p:nvPr/>
        </p:nvSpPr>
        <p:spPr>
          <a:xfrm>
            <a:off x="3022582" y="5603102"/>
            <a:ext cx="2762936" cy="276999"/>
          </a:xfrm>
          <a:prstGeom prst="rect">
            <a:avLst/>
          </a:prstGeom>
          <a:noFill/>
        </p:spPr>
        <p:txBody>
          <a:bodyPr wrap="none" rtlCol="0">
            <a:spAutoFit/>
          </a:bodyPr>
          <a:lstStyle/>
          <a:p>
            <a:r>
              <a:rPr lang="en-US" sz="1200" i="1" dirty="0"/>
              <a:t>Marianne Bertrand, University of Chicago</a:t>
            </a:r>
          </a:p>
        </p:txBody>
      </p:sp>
      <p:sp>
        <p:nvSpPr>
          <p:cNvPr id="5" name="Slide Number Placeholder 4">
            <a:extLst>
              <a:ext uri="{FF2B5EF4-FFF2-40B4-BE49-F238E27FC236}">
                <a16:creationId xmlns:a16="http://schemas.microsoft.com/office/drawing/2014/main" id="{571ACD12-0997-E02C-BA64-C001184A0733}"/>
              </a:ext>
            </a:extLst>
          </p:cNvPr>
          <p:cNvSpPr>
            <a:spLocks noGrp="1"/>
          </p:cNvSpPr>
          <p:nvPr>
            <p:ph type="sldNum" sz="quarter" idx="12"/>
          </p:nvPr>
        </p:nvSpPr>
        <p:spPr/>
        <p:txBody>
          <a:bodyPr/>
          <a:lstStyle/>
          <a:p>
            <a:fld id="{25FAFA3B-9429-9C46-8F03-B89EE4C5C18C}" type="slidenum">
              <a:rPr lang="en-GB"/>
              <a:t>14</a:t>
            </a:fld>
            <a:endParaRPr lang="en-GB"/>
          </a:p>
        </p:txBody>
      </p:sp>
    </p:spTree>
    <p:extLst>
      <p:ext uri="{BB962C8B-B14F-4D97-AF65-F5344CB8AC3E}">
        <p14:creationId xmlns:p14="http://schemas.microsoft.com/office/powerpoint/2010/main" val="20916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Why is there a gender gap in </a:t>
            </a:r>
            <a:r>
              <a:rPr lang="en-US" sz="3200" b="1" dirty="0"/>
              <a:t>earnings?</a:t>
            </a:r>
            <a:endParaRPr lang="en-US" sz="3200" dirty="0"/>
          </a:p>
        </p:txBody>
      </p:sp>
      <p:sp>
        <p:nvSpPr>
          <p:cNvPr id="3" name="Content Placeholder 2">
            <a:extLst>
              <a:ext uri="{FF2B5EF4-FFF2-40B4-BE49-F238E27FC236}">
                <a16:creationId xmlns:a16="http://schemas.microsoft.com/office/drawing/2014/main" id="{0D3CED10-6199-D8A1-6DD4-87A69B345B72}"/>
              </a:ext>
            </a:extLst>
          </p:cNvPr>
          <p:cNvSpPr>
            <a:spLocks noGrp="1"/>
          </p:cNvSpPr>
          <p:nvPr>
            <p:ph idx="1"/>
          </p:nvPr>
        </p:nvSpPr>
        <p:spPr/>
        <p:txBody>
          <a:bodyPr/>
          <a:lstStyle/>
          <a:p>
            <a:pPr marL="0" indent="0">
              <a:buNone/>
            </a:pPr>
            <a:r>
              <a:rPr lang="en-US" dirty="0"/>
              <a:t>Women demand more flexibility, largely for reasons to do with family and children</a:t>
            </a:r>
          </a:p>
          <a:p>
            <a:r>
              <a:rPr lang="en-US" sz="2000" dirty="0"/>
              <a:t>decisions over whether to work, and how many hours</a:t>
            </a:r>
          </a:p>
          <a:p>
            <a:r>
              <a:rPr lang="en-US" sz="2000" dirty="0"/>
              <a:t>choice of job</a:t>
            </a:r>
          </a:p>
          <a:p>
            <a:r>
              <a:rPr lang="en-US" sz="2000" dirty="0"/>
              <a:t>time commitments and restrictions </a:t>
            </a:r>
          </a:p>
          <a:p>
            <a:pPr marL="0" indent="0">
              <a:buNone/>
            </a:pPr>
            <a:r>
              <a:rPr lang="en-US" dirty="0"/>
              <a:t>Higher-paying jobs tend to involve long hours and inflexible schedules, and continuous labor force attachment in order to stay on the “fast track” </a:t>
            </a:r>
          </a:p>
          <a:p>
            <a:r>
              <a:rPr lang="en-US" sz="2000" dirty="0"/>
              <a:t>makes it difficult to combine those careers with job interruptions due to having and taking care of children</a:t>
            </a:r>
          </a:p>
        </p:txBody>
      </p:sp>
      <p:sp>
        <p:nvSpPr>
          <p:cNvPr id="4" name="TextBox 3">
            <a:extLst>
              <a:ext uri="{FF2B5EF4-FFF2-40B4-BE49-F238E27FC236}">
                <a16:creationId xmlns:a16="http://schemas.microsoft.com/office/drawing/2014/main" id="{8B33DE6B-E241-21AE-7C34-811B027B926A}"/>
              </a:ext>
            </a:extLst>
          </p:cNvPr>
          <p:cNvSpPr txBox="1"/>
          <p:nvPr/>
        </p:nvSpPr>
        <p:spPr>
          <a:xfrm>
            <a:off x="236668" y="6176963"/>
            <a:ext cx="4600747" cy="276999"/>
          </a:xfrm>
          <a:prstGeom prst="rect">
            <a:avLst/>
          </a:prstGeom>
          <a:noFill/>
        </p:spPr>
        <p:txBody>
          <a:bodyPr wrap="none" rtlCol="0">
            <a:spAutoFit/>
          </a:bodyPr>
          <a:lstStyle/>
          <a:p>
            <a:r>
              <a:rPr lang="en-GB" sz="1200" i="1" dirty="0"/>
              <a:t>Source: https://</a:t>
            </a:r>
            <a:r>
              <a:rPr lang="en-GB" sz="1200" i="1" dirty="0" err="1"/>
              <a:t>bfi.uchicago.edu</a:t>
            </a:r>
            <a:r>
              <a:rPr lang="en-GB" sz="1200" i="1" dirty="0"/>
              <a:t>/</a:t>
            </a:r>
            <a:r>
              <a:rPr lang="en-GB" sz="1200" i="1" dirty="0" err="1"/>
              <a:t>wp</a:t>
            </a:r>
            <a:r>
              <a:rPr lang="en-GB" sz="1200" i="1" dirty="0"/>
              <a:t>-content/uploads/</a:t>
            </a:r>
            <a:r>
              <a:rPr lang="en-GB" sz="1200" i="1" dirty="0" err="1"/>
              <a:t>WP_2018-38.pdf</a:t>
            </a:r>
            <a:endParaRPr lang="en-GB" sz="1200" i="1" dirty="0"/>
          </a:p>
        </p:txBody>
      </p:sp>
      <p:sp>
        <p:nvSpPr>
          <p:cNvPr id="5" name="Slide Number Placeholder 4">
            <a:extLst>
              <a:ext uri="{FF2B5EF4-FFF2-40B4-BE49-F238E27FC236}">
                <a16:creationId xmlns:a16="http://schemas.microsoft.com/office/drawing/2014/main" id="{4483ED71-B61B-8303-AB91-38360CA2396F}"/>
              </a:ext>
            </a:extLst>
          </p:cNvPr>
          <p:cNvSpPr>
            <a:spLocks noGrp="1"/>
          </p:cNvSpPr>
          <p:nvPr>
            <p:ph type="sldNum" sz="quarter" idx="12"/>
          </p:nvPr>
        </p:nvSpPr>
        <p:spPr/>
        <p:txBody>
          <a:bodyPr/>
          <a:lstStyle/>
          <a:p>
            <a:fld id="{25FAFA3B-9429-9C46-8F03-B89EE4C5C18C}" type="slidenum">
              <a:rPr lang="en-GB"/>
              <a:t>15</a:t>
            </a:fld>
            <a:endParaRPr lang="en-GB"/>
          </a:p>
        </p:txBody>
      </p:sp>
    </p:spTree>
    <p:extLst>
      <p:ext uri="{BB962C8B-B14F-4D97-AF65-F5344CB8AC3E}">
        <p14:creationId xmlns:p14="http://schemas.microsoft.com/office/powerpoint/2010/main" val="170316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932EDA-ED56-2045-7C06-920477A583D4}"/>
              </a:ext>
            </a:extLst>
          </p:cNvPr>
          <p:cNvPicPr>
            <a:picLocks noChangeAspect="1"/>
          </p:cNvPicPr>
          <p:nvPr/>
        </p:nvPicPr>
        <p:blipFill>
          <a:blip r:embed="rId2"/>
          <a:stretch>
            <a:fillRect/>
          </a:stretch>
        </p:blipFill>
        <p:spPr>
          <a:xfrm>
            <a:off x="-861104" y="370877"/>
            <a:ext cx="10306041" cy="5685678"/>
          </a:xfrm>
          <a:prstGeom prst="rect">
            <a:avLst/>
          </a:prstGeom>
        </p:spPr>
      </p:pic>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Why is there a gender gap in </a:t>
            </a:r>
            <a:r>
              <a:rPr lang="en-US" sz="3200" b="1" dirty="0"/>
              <a:t>earnings?</a:t>
            </a:r>
            <a:endParaRPr lang="en-US" sz="3200" dirty="0"/>
          </a:p>
        </p:txBody>
      </p:sp>
      <p:sp>
        <p:nvSpPr>
          <p:cNvPr id="8" name="TextBox 7">
            <a:extLst>
              <a:ext uri="{FF2B5EF4-FFF2-40B4-BE49-F238E27FC236}">
                <a16:creationId xmlns:a16="http://schemas.microsoft.com/office/drawing/2014/main" id="{C38DF02D-FD6C-85A4-749E-50EFD1FB6A99}"/>
              </a:ext>
            </a:extLst>
          </p:cNvPr>
          <p:cNvSpPr txBox="1"/>
          <p:nvPr/>
        </p:nvSpPr>
        <p:spPr>
          <a:xfrm>
            <a:off x="458008" y="6311899"/>
            <a:ext cx="4099840" cy="276999"/>
          </a:xfrm>
          <a:prstGeom prst="rect">
            <a:avLst/>
          </a:prstGeom>
          <a:noFill/>
        </p:spPr>
        <p:txBody>
          <a:bodyPr wrap="none" rtlCol="0">
            <a:spAutoFit/>
          </a:bodyPr>
          <a:lstStyle/>
          <a:p>
            <a:r>
              <a:rPr lang="en-US" sz="1200"/>
              <a:t>Source: </a:t>
            </a:r>
            <a:r>
              <a:rPr lang="en-US" sz="1200" i="1"/>
              <a:t>https://www.nobelprize.org/prizes/economic-sciences/</a:t>
            </a:r>
          </a:p>
        </p:txBody>
      </p:sp>
      <p:sp>
        <p:nvSpPr>
          <p:cNvPr id="3" name="Slide Number Placeholder 2">
            <a:extLst>
              <a:ext uri="{FF2B5EF4-FFF2-40B4-BE49-F238E27FC236}">
                <a16:creationId xmlns:a16="http://schemas.microsoft.com/office/drawing/2014/main" id="{BE4A7C10-2A97-043F-B7EE-8719AD5EC13B}"/>
              </a:ext>
            </a:extLst>
          </p:cNvPr>
          <p:cNvSpPr>
            <a:spLocks noGrp="1"/>
          </p:cNvSpPr>
          <p:nvPr>
            <p:ph type="sldNum" sz="quarter" idx="12"/>
          </p:nvPr>
        </p:nvSpPr>
        <p:spPr/>
        <p:txBody>
          <a:bodyPr/>
          <a:lstStyle/>
          <a:p>
            <a:fld id="{25FAFA3B-9429-9C46-8F03-B89EE4C5C18C}" type="slidenum">
              <a:rPr lang="en-GB"/>
              <a:t>16</a:t>
            </a:fld>
            <a:endParaRPr lang="en-GB"/>
          </a:p>
        </p:txBody>
      </p:sp>
    </p:spTree>
    <p:extLst>
      <p:ext uri="{BB962C8B-B14F-4D97-AF65-F5344CB8AC3E}">
        <p14:creationId xmlns:p14="http://schemas.microsoft.com/office/powerpoint/2010/main" val="101683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8CDD75-715D-214F-8DF2-DA2C2E5B9EBA}"/>
              </a:ext>
            </a:extLst>
          </p:cNvPr>
          <p:cNvSpPr txBox="1"/>
          <p:nvPr/>
        </p:nvSpPr>
        <p:spPr>
          <a:xfrm>
            <a:off x="627506" y="645920"/>
            <a:ext cx="7886700" cy="710978"/>
          </a:xfrm>
          <a:prstGeom prst="rect">
            <a:avLst/>
          </a:prstGeom>
          <a:noFill/>
        </p:spPr>
        <p:txBody>
          <a:bodyPr vert="horz" lIns="84406" tIns="42203" rIns="84406" bIns="42203" rtlCol="0" anchor="b">
            <a:normAutofit/>
          </a:bodyPr>
          <a:lstStyle/>
          <a:p>
            <a:pPr defTabSz="844083">
              <a:lnSpc>
                <a:spcPct val="90000"/>
              </a:lnSpc>
              <a:spcBef>
                <a:spcPct val="0"/>
              </a:spcBef>
              <a:spcAft>
                <a:spcPts val="554"/>
              </a:spcAft>
            </a:pPr>
            <a:r>
              <a:rPr lang="en-US" sz="3200" dirty="0">
                <a:solidFill>
                  <a:schemeClr val="accent1"/>
                </a:solidFill>
                <a:latin typeface="+mj-lt"/>
                <a:ea typeface="+mj-ea"/>
                <a:cs typeface="+mj-cs"/>
              </a:rPr>
              <a:t>The arrival of children has a big impact</a:t>
            </a:r>
          </a:p>
        </p:txBody>
      </p:sp>
      <p:pic>
        <p:nvPicPr>
          <p:cNvPr id="4" name="Picture 3">
            <a:extLst>
              <a:ext uri="{FF2B5EF4-FFF2-40B4-BE49-F238E27FC236}">
                <a16:creationId xmlns:a16="http://schemas.microsoft.com/office/drawing/2014/main" id="{8BAF4042-DAAB-9DF2-F7F8-A4B76A9E0C5C}"/>
              </a:ext>
            </a:extLst>
          </p:cNvPr>
          <p:cNvPicPr>
            <a:picLocks noChangeAspect="1"/>
          </p:cNvPicPr>
          <p:nvPr/>
        </p:nvPicPr>
        <p:blipFill rotWithShape="1">
          <a:blip r:embed="rId3"/>
          <a:srcRect t="8778" r="48061" b="45595"/>
          <a:stretch/>
        </p:blipFill>
        <p:spPr>
          <a:xfrm>
            <a:off x="911751" y="1613647"/>
            <a:ext cx="6446479" cy="4887001"/>
          </a:xfrm>
          <a:prstGeom prst="rect">
            <a:avLst/>
          </a:prstGeom>
        </p:spPr>
      </p:pic>
      <p:sp>
        <p:nvSpPr>
          <p:cNvPr id="2" name="TextBox 1">
            <a:extLst>
              <a:ext uri="{FF2B5EF4-FFF2-40B4-BE49-F238E27FC236}">
                <a16:creationId xmlns:a16="http://schemas.microsoft.com/office/drawing/2014/main" id="{6379A3FE-0EC1-1A0C-E865-B48B0133265A}"/>
              </a:ext>
            </a:extLst>
          </p:cNvPr>
          <p:cNvSpPr txBox="1"/>
          <p:nvPr/>
        </p:nvSpPr>
        <p:spPr>
          <a:xfrm>
            <a:off x="458008" y="6311899"/>
            <a:ext cx="4140364" cy="276999"/>
          </a:xfrm>
          <a:prstGeom prst="rect">
            <a:avLst/>
          </a:prstGeom>
          <a:noFill/>
        </p:spPr>
        <p:txBody>
          <a:bodyPr wrap="none" rtlCol="0">
            <a:spAutoFit/>
          </a:bodyPr>
          <a:lstStyle/>
          <a:p>
            <a:r>
              <a:rPr lang="en-US" sz="1200"/>
              <a:t>Source: </a:t>
            </a:r>
            <a:r>
              <a:rPr lang="en-US" sz="1200" i="1"/>
              <a:t>https://ifs.org.uk/inequality/women-and-men-at-work/</a:t>
            </a:r>
          </a:p>
        </p:txBody>
      </p:sp>
      <p:sp>
        <p:nvSpPr>
          <p:cNvPr id="3" name="Slide Number Placeholder 2">
            <a:extLst>
              <a:ext uri="{FF2B5EF4-FFF2-40B4-BE49-F238E27FC236}">
                <a16:creationId xmlns:a16="http://schemas.microsoft.com/office/drawing/2014/main" id="{FF758AB4-1BA8-8DF0-0604-8F7B35E4D51E}"/>
              </a:ext>
            </a:extLst>
          </p:cNvPr>
          <p:cNvSpPr>
            <a:spLocks noGrp="1"/>
          </p:cNvSpPr>
          <p:nvPr>
            <p:ph type="sldNum" sz="quarter" idx="12"/>
          </p:nvPr>
        </p:nvSpPr>
        <p:spPr/>
        <p:txBody>
          <a:bodyPr/>
          <a:lstStyle/>
          <a:p>
            <a:fld id="{25FAFA3B-9429-9C46-8F03-B89EE4C5C18C}" type="slidenum">
              <a:rPr lang="en-GB"/>
              <a:t>17</a:t>
            </a:fld>
            <a:endParaRPr lang="en-GB"/>
          </a:p>
        </p:txBody>
      </p:sp>
    </p:spTree>
    <p:extLst>
      <p:ext uri="{BB962C8B-B14F-4D97-AF65-F5344CB8AC3E}">
        <p14:creationId xmlns:p14="http://schemas.microsoft.com/office/powerpoint/2010/main" val="4023379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8CDD75-715D-214F-8DF2-DA2C2E5B9EBA}"/>
              </a:ext>
            </a:extLst>
          </p:cNvPr>
          <p:cNvSpPr txBox="1"/>
          <p:nvPr/>
        </p:nvSpPr>
        <p:spPr>
          <a:xfrm>
            <a:off x="627506" y="645920"/>
            <a:ext cx="7886700" cy="710978"/>
          </a:xfrm>
          <a:prstGeom prst="rect">
            <a:avLst/>
          </a:prstGeom>
          <a:noFill/>
        </p:spPr>
        <p:txBody>
          <a:bodyPr vert="horz" lIns="84406" tIns="42203" rIns="84406" bIns="42203" rtlCol="0" anchor="b">
            <a:normAutofit/>
          </a:bodyPr>
          <a:lstStyle/>
          <a:p>
            <a:pPr defTabSz="844083">
              <a:lnSpc>
                <a:spcPct val="90000"/>
              </a:lnSpc>
              <a:spcBef>
                <a:spcPct val="0"/>
              </a:spcBef>
              <a:spcAft>
                <a:spcPts val="554"/>
              </a:spcAft>
            </a:pPr>
            <a:r>
              <a:rPr lang="en-US" sz="3200" dirty="0">
                <a:solidFill>
                  <a:schemeClr val="accent1"/>
                </a:solidFill>
                <a:latin typeface="+mj-lt"/>
                <a:ea typeface="+mj-ea"/>
                <a:cs typeface="+mj-cs"/>
              </a:rPr>
              <a:t>The arrival of children has a big impact</a:t>
            </a:r>
          </a:p>
        </p:txBody>
      </p:sp>
      <p:pic>
        <p:nvPicPr>
          <p:cNvPr id="4" name="Picture 3">
            <a:extLst>
              <a:ext uri="{FF2B5EF4-FFF2-40B4-BE49-F238E27FC236}">
                <a16:creationId xmlns:a16="http://schemas.microsoft.com/office/drawing/2014/main" id="{8BAF4042-DAAB-9DF2-F7F8-A4B76A9E0C5C}"/>
              </a:ext>
            </a:extLst>
          </p:cNvPr>
          <p:cNvPicPr>
            <a:picLocks noChangeAspect="1"/>
          </p:cNvPicPr>
          <p:nvPr/>
        </p:nvPicPr>
        <p:blipFill>
          <a:blip r:embed="rId3"/>
          <a:stretch>
            <a:fillRect/>
          </a:stretch>
        </p:blipFill>
        <p:spPr>
          <a:xfrm>
            <a:off x="1124609" y="1356898"/>
            <a:ext cx="5518863" cy="4762654"/>
          </a:xfrm>
          <a:prstGeom prst="rect">
            <a:avLst/>
          </a:prstGeom>
        </p:spPr>
      </p:pic>
      <p:sp>
        <p:nvSpPr>
          <p:cNvPr id="2" name="TextBox 1">
            <a:extLst>
              <a:ext uri="{FF2B5EF4-FFF2-40B4-BE49-F238E27FC236}">
                <a16:creationId xmlns:a16="http://schemas.microsoft.com/office/drawing/2014/main" id="{6379A3FE-0EC1-1A0C-E865-B48B0133265A}"/>
              </a:ext>
            </a:extLst>
          </p:cNvPr>
          <p:cNvSpPr txBox="1"/>
          <p:nvPr/>
        </p:nvSpPr>
        <p:spPr>
          <a:xfrm>
            <a:off x="458008" y="6311899"/>
            <a:ext cx="4140364" cy="276999"/>
          </a:xfrm>
          <a:prstGeom prst="rect">
            <a:avLst/>
          </a:prstGeom>
          <a:noFill/>
        </p:spPr>
        <p:txBody>
          <a:bodyPr wrap="none" rtlCol="0">
            <a:spAutoFit/>
          </a:bodyPr>
          <a:lstStyle/>
          <a:p>
            <a:r>
              <a:rPr lang="en-US" sz="1200"/>
              <a:t>Source: </a:t>
            </a:r>
            <a:r>
              <a:rPr lang="en-US" sz="1200" i="1"/>
              <a:t>https://ifs.org.uk/inequality/women-and-men-at-work/</a:t>
            </a:r>
          </a:p>
        </p:txBody>
      </p:sp>
      <p:sp>
        <p:nvSpPr>
          <p:cNvPr id="3" name="Slide Number Placeholder 2">
            <a:extLst>
              <a:ext uri="{FF2B5EF4-FFF2-40B4-BE49-F238E27FC236}">
                <a16:creationId xmlns:a16="http://schemas.microsoft.com/office/drawing/2014/main" id="{70EDD5CB-4276-4C66-33FC-C39CBCB83883}"/>
              </a:ext>
            </a:extLst>
          </p:cNvPr>
          <p:cNvSpPr>
            <a:spLocks noGrp="1"/>
          </p:cNvSpPr>
          <p:nvPr>
            <p:ph type="sldNum" sz="quarter" idx="12"/>
          </p:nvPr>
        </p:nvSpPr>
        <p:spPr/>
        <p:txBody>
          <a:bodyPr/>
          <a:lstStyle/>
          <a:p>
            <a:fld id="{25FAFA3B-9429-9C46-8F03-B89EE4C5C18C}" type="slidenum">
              <a:rPr lang="en-GB"/>
              <a:t>18</a:t>
            </a:fld>
            <a:endParaRPr lang="en-GB"/>
          </a:p>
        </p:txBody>
      </p:sp>
    </p:spTree>
    <p:extLst>
      <p:ext uri="{BB962C8B-B14F-4D97-AF65-F5344CB8AC3E}">
        <p14:creationId xmlns:p14="http://schemas.microsoft.com/office/powerpoint/2010/main" val="4279121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Why do women work less</a:t>
            </a:r>
            <a:r>
              <a:rPr lang="en-US" sz="3200" b="1" dirty="0"/>
              <a:t>?</a:t>
            </a:r>
            <a:endParaRPr lang="en-US" sz="3200" dirty="0"/>
          </a:p>
        </p:txBody>
      </p:sp>
      <p:sp>
        <p:nvSpPr>
          <p:cNvPr id="3" name="Content Placeholder 2">
            <a:extLst>
              <a:ext uri="{FF2B5EF4-FFF2-40B4-BE49-F238E27FC236}">
                <a16:creationId xmlns:a16="http://schemas.microsoft.com/office/drawing/2014/main" id="{0D3CED10-6199-D8A1-6DD4-87A69B345B72}"/>
              </a:ext>
            </a:extLst>
          </p:cNvPr>
          <p:cNvSpPr>
            <a:spLocks noGrp="1"/>
          </p:cNvSpPr>
          <p:nvPr>
            <p:ph idx="1"/>
          </p:nvPr>
        </p:nvSpPr>
        <p:spPr/>
        <p:txBody>
          <a:bodyPr/>
          <a:lstStyle/>
          <a:p>
            <a:pPr marL="0" indent="0">
              <a:buNone/>
            </a:pPr>
            <a:r>
              <a:rPr lang="en-US" dirty="0"/>
              <a:t>This could be an optimal response by households to financial incentives</a:t>
            </a:r>
          </a:p>
          <a:p>
            <a:r>
              <a:rPr lang="en-US" sz="2000" dirty="0"/>
              <a:t>when they have a child is requires care and someone has to take time off work</a:t>
            </a:r>
          </a:p>
          <a:p>
            <a:r>
              <a:rPr lang="en-US" sz="2000" dirty="0"/>
              <a:t>if the male earns more than the female then this makes financial sense</a:t>
            </a:r>
          </a:p>
          <a:p>
            <a:endParaRPr lang="en-US" dirty="0"/>
          </a:p>
        </p:txBody>
      </p:sp>
      <p:sp>
        <p:nvSpPr>
          <p:cNvPr id="4" name="Slide Number Placeholder 3">
            <a:extLst>
              <a:ext uri="{FF2B5EF4-FFF2-40B4-BE49-F238E27FC236}">
                <a16:creationId xmlns:a16="http://schemas.microsoft.com/office/drawing/2014/main" id="{BD5817E0-CFF1-9BD1-A4B0-69C15A593C11}"/>
              </a:ext>
            </a:extLst>
          </p:cNvPr>
          <p:cNvSpPr>
            <a:spLocks noGrp="1"/>
          </p:cNvSpPr>
          <p:nvPr>
            <p:ph type="sldNum" sz="quarter" idx="12"/>
          </p:nvPr>
        </p:nvSpPr>
        <p:spPr/>
        <p:txBody>
          <a:bodyPr/>
          <a:lstStyle/>
          <a:p>
            <a:fld id="{25FAFA3B-9429-9C46-8F03-B89EE4C5C18C}" type="slidenum">
              <a:rPr lang="en-GB"/>
              <a:t>19</a:t>
            </a:fld>
            <a:endParaRPr lang="en-GB"/>
          </a:p>
        </p:txBody>
      </p:sp>
    </p:spTree>
    <p:extLst>
      <p:ext uri="{BB962C8B-B14F-4D97-AF65-F5344CB8AC3E}">
        <p14:creationId xmlns:p14="http://schemas.microsoft.com/office/powerpoint/2010/main" val="215903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92E9-79B4-2F3B-8F81-F2CFD3F5BD53}"/>
              </a:ext>
            </a:extLst>
          </p:cNvPr>
          <p:cNvSpPr>
            <a:spLocks noGrp="1"/>
          </p:cNvSpPr>
          <p:nvPr>
            <p:ph type="title"/>
          </p:nvPr>
        </p:nvSpPr>
        <p:spPr/>
        <p:txBody>
          <a:bodyPr>
            <a:normAutofit/>
          </a:bodyPr>
          <a:lstStyle/>
          <a:p>
            <a:r>
              <a:rPr lang="en-US" sz="3200" dirty="0"/>
              <a:t>Claudia Goldin</a:t>
            </a:r>
          </a:p>
        </p:txBody>
      </p:sp>
      <p:sp>
        <p:nvSpPr>
          <p:cNvPr id="3" name="Content Placeholder 2">
            <a:extLst>
              <a:ext uri="{FF2B5EF4-FFF2-40B4-BE49-F238E27FC236}">
                <a16:creationId xmlns:a16="http://schemas.microsoft.com/office/drawing/2014/main" id="{A9DFE015-0A58-9BF7-9D56-BA7BC2D999E5}"/>
              </a:ext>
            </a:extLst>
          </p:cNvPr>
          <p:cNvSpPr>
            <a:spLocks noGrp="1"/>
          </p:cNvSpPr>
          <p:nvPr>
            <p:ph idx="1"/>
          </p:nvPr>
        </p:nvSpPr>
        <p:spPr>
          <a:xfrm>
            <a:off x="553901" y="1574880"/>
            <a:ext cx="3861985" cy="4351338"/>
          </a:xfrm>
        </p:spPr>
        <p:txBody>
          <a:bodyPr/>
          <a:lstStyle/>
          <a:p>
            <a:pPr marL="0" indent="0">
              <a:buNone/>
            </a:pPr>
            <a:r>
              <a:rPr lang="en-US" dirty="0"/>
              <a:t>won the Nobel Prize this year</a:t>
            </a:r>
          </a:p>
          <a:p>
            <a:pPr marL="457200" lvl="1" indent="0">
              <a:buNone/>
            </a:pPr>
            <a:r>
              <a:rPr lang="en-GB" b="0" i="1" dirty="0">
                <a:effectLst/>
              </a:rPr>
              <a:t>she provided the first comprehensive account of women’s earnings and labour market participation through the centuries. Her research reveals the causes of change, as well as the main sources of the remaining gender gap.</a:t>
            </a:r>
            <a:endParaRPr lang="en-US" i="1" dirty="0"/>
          </a:p>
          <a:p>
            <a:pPr marL="0" indent="0">
              <a:buNone/>
            </a:pPr>
            <a:endParaRPr lang="en-US" dirty="0"/>
          </a:p>
          <a:p>
            <a:pPr marL="0" indent="0">
              <a:buNone/>
            </a:pPr>
            <a:r>
              <a:rPr lang="en-US" dirty="0"/>
              <a:t>3</a:t>
            </a:r>
            <a:r>
              <a:rPr lang="en-US" baseline="30000" dirty="0"/>
              <a:t>rd</a:t>
            </a:r>
            <a:r>
              <a:rPr lang="en-US" dirty="0"/>
              <a:t> women to win</a:t>
            </a:r>
          </a:p>
          <a:p>
            <a:pPr marL="0" indent="0">
              <a:buNone/>
            </a:pPr>
            <a:r>
              <a:rPr lang="en-US" dirty="0"/>
              <a:t>1</a:t>
            </a:r>
            <a:r>
              <a:rPr lang="en-US" baseline="30000" dirty="0"/>
              <a:t>st</a:t>
            </a:r>
            <a:r>
              <a:rPr lang="en-US" dirty="0"/>
              <a:t> to win solo</a:t>
            </a:r>
          </a:p>
          <a:p>
            <a:endParaRPr lang="en-US" dirty="0"/>
          </a:p>
        </p:txBody>
      </p:sp>
      <p:sp>
        <p:nvSpPr>
          <p:cNvPr id="5" name="TextBox 4">
            <a:extLst>
              <a:ext uri="{FF2B5EF4-FFF2-40B4-BE49-F238E27FC236}">
                <a16:creationId xmlns:a16="http://schemas.microsoft.com/office/drawing/2014/main" id="{560FB6C9-257F-BE4D-0593-13A5DE6B293F}"/>
              </a:ext>
            </a:extLst>
          </p:cNvPr>
          <p:cNvSpPr txBox="1"/>
          <p:nvPr/>
        </p:nvSpPr>
        <p:spPr>
          <a:xfrm>
            <a:off x="458008" y="6311899"/>
            <a:ext cx="4099840" cy="276999"/>
          </a:xfrm>
          <a:prstGeom prst="rect">
            <a:avLst/>
          </a:prstGeom>
          <a:noFill/>
        </p:spPr>
        <p:txBody>
          <a:bodyPr wrap="none" rtlCol="0">
            <a:spAutoFit/>
          </a:bodyPr>
          <a:lstStyle/>
          <a:p>
            <a:r>
              <a:rPr lang="en-US" sz="1200" dirty="0"/>
              <a:t>Source: </a:t>
            </a:r>
            <a:r>
              <a:rPr lang="en-US" sz="1200" i="1" dirty="0"/>
              <a:t>https://</a:t>
            </a:r>
            <a:r>
              <a:rPr lang="en-US" sz="1200" i="1" dirty="0" err="1"/>
              <a:t>www.nobelprize.org</a:t>
            </a:r>
            <a:r>
              <a:rPr lang="en-US" sz="1200" i="1" dirty="0"/>
              <a:t>/prizes/economic-sciences/</a:t>
            </a:r>
          </a:p>
        </p:txBody>
      </p:sp>
      <p:pic>
        <p:nvPicPr>
          <p:cNvPr id="9" name="Picture 8">
            <a:extLst>
              <a:ext uri="{FF2B5EF4-FFF2-40B4-BE49-F238E27FC236}">
                <a16:creationId xmlns:a16="http://schemas.microsoft.com/office/drawing/2014/main" id="{B283F117-A3C4-05F1-7685-D37A6CE5DAA9}"/>
              </a:ext>
            </a:extLst>
          </p:cNvPr>
          <p:cNvPicPr>
            <a:picLocks noChangeAspect="1"/>
          </p:cNvPicPr>
          <p:nvPr/>
        </p:nvPicPr>
        <p:blipFill rotWithShape="1">
          <a:blip r:embed="rId2"/>
          <a:srcRect l="16810" r="17890" b="44873"/>
          <a:stretch/>
        </p:blipFill>
        <p:spPr>
          <a:xfrm>
            <a:off x="4728116" y="1222235"/>
            <a:ext cx="3555272" cy="4212414"/>
          </a:xfrm>
          <a:prstGeom prst="rect">
            <a:avLst/>
          </a:prstGeom>
          <a:ln w="184150">
            <a:solidFill>
              <a:schemeClr val="tx1"/>
            </a:solidFill>
          </a:ln>
        </p:spPr>
      </p:pic>
      <p:sp>
        <p:nvSpPr>
          <p:cNvPr id="4" name="Slide Number Placeholder 3">
            <a:extLst>
              <a:ext uri="{FF2B5EF4-FFF2-40B4-BE49-F238E27FC236}">
                <a16:creationId xmlns:a16="http://schemas.microsoft.com/office/drawing/2014/main" id="{86B77721-4540-DAF2-67ED-90D662F96A46}"/>
              </a:ext>
            </a:extLst>
          </p:cNvPr>
          <p:cNvSpPr>
            <a:spLocks noGrp="1"/>
          </p:cNvSpPr>
          <p:nvPr>
            <p:ph type="sldNum" sz="quarter" idx="12"/>
          </p:nvPr>
        </p:nvSpPr>
        <p:spPr/>
        <p:txBody>
          <a:bodyPr/>
          <a:lstStyle/>
          <a:p>
            <a:fld id="{25FAFA3B-9429-9C46-8F03-B89EE4C5C18C}" type="slidenum">
              <a:rPr lang="en-GB"/>
              <a:t>2</a:t>
            </a:fld>
            <a:endParaRPr lang="en-GB"/>
          </a:p>
        </p:txBody>
      </p:sp>
    </p:spTree>
    <p:extLst>
      <p:ext uri="{BB962C8B-B14F-4D97-AF65-F5344CB8AC3E}">
        <p14:creationId xmlns:p14="http://schemas.microsoft.com/office/powerpoint/2010/main" val="37783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439DB2-8E03-B702-B612-CC8C47D84EC4}"/>
              </a:ext>
            </a:extLst>
          </p:cNvPr>
          <p:cNvPicPr>
            <a:picLocks noChangeAspect="1"/>
          </p:cNvPicPr>
          <p:nvPr/>
        </p:nvPicPr>
        <p:blipFill rotWithShape="1">
          <a:blip r:embed="rId3"/>
          <a:srcRect b="46471"/>
          <a:stretch/>
        </p:blipFill>
        <p:spPr>
          <a:xfrm>
            <a:off x="153882" y="1316918"/>
            <a:ext cx="8526754" cy="4352594"/>
          </a:xfrm>
          <a:prstGeom prst="rect">
            <a:avLst/>
          </a:prstGeom>
        </p:spPr>
      </p:pic>
      <p:sp>
        <p:nvSpPr>
          <p:cNvPr id="6" name="TextBox 5">
            <a:extLst>
              <a:ext uri="{FF2B5EF4-FFF2-40B4-BE49-F238E27FC236}">
                <a16:creationId xmlns:a16="http://schemas.microsoft.com/office/drawing/2014/main" id="{778CDD75-715D-214F-8DF2-DA2C2E5B9EBA}"/>
              </a:ext>
            </a:extLst>
          </p:cNvPr>
          <p:cNvSpPr txBox="1"/>
          <p:nvPr/>
        </p:nvSpPr>
        <p:spPr>
          <a:xfrm>
            <a:off x="627506" y="645920"/>
            <a:ext cx="7886700" cy="746536"/>
          </a:xfrm>
          <a:prstGeom prst="rect">
            <a:avLst/>
          </a:prstGeom>
          <a:noFill/>
        </p:spPr>
        <p:txBody>
          <a:bodyPr vert="horz" lIns="84406" tIns="42203" rIns="84406" bIns="42203" rtlCol="0" anchor="b">
            <a:noAutofit/>
          </a:bodyPr>
          <a:lstStyle/>
          <a:p>
            <a:pPr defTabSz="844083">
              <a:lnSpc>
                <a:spcPct val="90000"/>
              </a:lnSpc>
              <a:spcBef>
                <a:spcPct val="0"/>
              </a:spcBef>
              <a:spcAft>
                <a:spcPts val="554"/>
              </a:spcAft>
            </a:pPr>
            <a:r>
              <a:rPr lang="en-US" sz="2800" dirty="0">
                <a:solidFill>
                  <a:schemeClr val="accent1"/>
                </a:solidFill>
                <a:latin typeface="+mj-lt"/>
                <a:ea typeface="+mj-ea"/>
                <a:cs typeface="+mj-cs"/>
              </a:rPr>
              <a:t>but we see the same figure even when financial incentives are for women to keep working</a:t>
            </a:r>
          </a:p>
        </p:txBody>
      </p:sp>
      <p:sp>
        <p:nvSpPr>
          <p:cNvPr id="2" name="Oval 1">
            <a:extLst>
              <a:ext uri="{FF2B5EF4-FFF2-40B4-BE49-F238E27FC236}">
                <a16:creationId xmlns:a16="http://schemas.microsoft.com/office/drawing/2014/main" id="{3D36389A-FBF3-56B4-004D-DD9903F1F53F}"/>
              </a:ext>
            </a:extLst>
          </p:cNvPr>
          <p:cNvSpPr/>
          <p:nvPr/>
        </p:nvSpPr>
        <p:spPr>
          <a:xfrm>
            <a:off x="3008243" y="1828800"/>
            <a:ext cx="2682551" cy="634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 name="TextBox 3">
            <a:extLst>
              <a:ext uri="{FF2B5EF4-FFF2-40B4-BE49-F238E27FC236}">
                <a16:creationId xmlns:a16="http://schemas.microsoft.com/office/drawing/2014/main" id="{88B2DE72-16A3-C65B-B568-D79EA830C5BD}"/>
              </a:ext>
            </a:extLst>
          </p:cNvPr>
          <p:cNvSpPr txBox="1"/>
          <p:nvPr/>
        </p:nvSpPr>
        <p:spPr>
          <a:xfrm>
            <a:off x="458008" y="6311899"/>
            <a:ext cx="4140364" cy="276999"/>
          </a:xfrm>
          <a:prstGeom prst="rect">
            <a:avLst/>
          </a:prstGeom>
          <a:noFill/>
        </p:spPr>
        <p:txBody>
          <a:bodyPr wrap="none" rtlCol="0">
            <a:spAutoFit/>
          </a:bodyPr>
          <a:lstStyle/>
          <a:p>
            <a:r>
              <a:rPr lang="en-US" sz="1200"/>
              <a:t>Source: </a:t>
            </a:r>
            <a:r>
              <a:rPr lang="en-US" sz="1200" i="1"/>
              <a:t>https://ifs.org.uk/inequality/women-and-men-at-work/</a:t>
            </a:r>
          </a:p>
        </p:txBody>
      </p:sp>
      <p:sp>
        <p:nvSpPr>
          <p:cNvPr id="5" name="Slide Number Placeholder 4">
            <a:extLst>
              <a:ext uri="{FF2B5EF4-FFF2-40B4-BE49-F238E27FC236}">
                <a16:creationId xmlns:a16="http://schemas.microsoft.com/office/drawing/2014/main" id="{FF8A12ED-44CA-1840-D12B-1E22D4BAA435}"/>
              </a:ext>
            </a:extLst>
          </p:cNvPr>
          <p:cNvSpPr>
            <a:spLocks noGrp="1"/>
          </p:cNvSpPr>
          <p:nvPr>
            <p:ph type="sldNum" sz="quarter" idx="12"/>
          </p:nvPr>
        </p:nvSpPr>
        <p:spPr/>
        <p:txBody>
          <a:bodyPr/>
          <a:lstStyle/>
          <a:p>
            <a:fld id="{25FAFA3B-9429-9C46-8F03-B89EE4C5C18C}" type="slidenum">
              <a:rPr lang="en-GB"/>
              <a:t>20</a:t>
            </a:fld>
            <a:endParaRPr lang="en-GB"/>
          </a:p>
        </p:txBody>
      </p:sp>
    </p:spTree>
    <p:extLst>
      <p:ext uri="{BB962C8B-B14F-4D97-AF65-F5344CB8AC3E}">
        <p14:creationId xmlns:p14="http://schemas.microsoft.com/office/powerpoint/2010/main" val="1803264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439DB2-8E03-B702-B612-CC8C47D84EC4}"/>
              </a:ext>
            </a:extLst>
          </p:cNvPr>
          <p:cNvPicPr>
            <a:picLocks noChangeAspect="1"/>
          </p:cNvPicPr>
          <p:nvPr/>
        </p:nvPicPr>
        <p:blipFill>
          <a:blip r:embed="rId3"/>
          <a:stretch>
            <a:fillRect/>
          </a:stretch>
        </p:blipFill>
        <p:spPr>
          <a:xfrm>
            <a:off x="2240308" y="1316918"/>
            <a:ext cx="5133268" cy="4895163"/>
          </a:xfrm>
          <a:prstGeom prst="rect">
            <a:avLst/>
          </a:prstGeom>
        </p:spPr>
      </p:pic>
      <p:sp>
        <p:nvSpPr>
          <p:cNvPr id="6" name="TextBox 5">
            <a:extLst>
              <a:ext uri="{FF2B5EF4-FFF2-40B4-BE49-F238E27FC236}">
                <a16:creationId xmlns:a16="http://schemas.microsoft.com/office/drawing/2014/main" id="{778CDD75-715D-214F-8DF2-DA2C2E5B9EBA}"/>
              </a:ext>
            </a:extLst>
          </p:cNvPr>
          <p:cNvSpPr txBox="1"/>
          <p:nvPr/>
        </p:nvSpPr>
        <p:spPr>
          <a:xfrm>
            <a:off x="627506" y="645920"/>
            <a:ext cx="7886700" cy="746536"/>
          </a:xfrm>
          <a:prstGeom prst="rect">
            <a:avLst/>
          </a:prstGeom>
          <a:noFill/>
        </p:spPr>
        <p:txBody>
          <a:bodyPr vert="horz" lIns="84406" tIns="42203" rIns="84406" bIns="42203" rtlCol="0" anchor="b">
            <a:noAutofit/>
          </a:bodyPr>
          <a:lstStyle/>
          <a:p>
            <a:pPr defTabSz="844083">
              <a:lnSpc>
                <a:spcPct val="90000"/>
              </a:lnSpc>
              <a:spcBef>
                <a:spcPct val="0"/>
              </a:spcBef>
              <a:spcAft>
                <a:spcPts val="554"/>
              </a:spcAft>
            </a:pPr>
            <a:r>
              <a:rPr lang="en-US" sz="2800" dirty="0">
                <a:solidFill>
                  <a:schemeClr val="accent1"/>
                </a:solidFill>
                <a:latin typeface="+mj-lt"/>
                <a:ea typeface="+mj-ea"/>
                <a:cs typeface="+mj-cs"/>
              </a:rPr>
              <a:t>but we see the same figure even when financial incentives are for women to keep working</a:t>
            </a:r>
          </a:p>
        </p:txBody>
      </p:sp>
      <p:sp>
        <p:nvSpPr>
          <p:cNvPr id="2" name="Oval 1">
            <a:extLst>
              <a:ext uri="{FF2B5EF4-FFF2-40B4-BE49-F238E27FC236}">
                <a16:creationId xmlns:a16="http://schemas.microsoft.com/office/drawing/2014/main" id="{3D36389A-FBF3-56B4-004D-DD9903F1F53F}"/>
              </a:ext>
            </a:extLst>
          </p:cNvPr>
          <p:cNvSpPr/>
          <p:nvPr/>
        </p:nvSpPr>
        <p:spPr>
          <a:xfrm>
            <a:off x="3933401" y="1632441"/>
            <a:ext cx="1661248" cy="4024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 name="TextBox 3">
            <a:extLst>
              <a:ext uri="{FF2B5EF4-FFF2-40B4-BE49-F238E27FC236}">
                <a16:creationId xmlns:a16="http://schemas.microsoft.com/office/drawing/2014/main" id="{88B2DE72-16A3-C65B-B568-D79EA830C5BD}"/>
              </a:ext>
            </a:extLst>
          </p:cNvPr>
          <p:cNvSpPr txBox="1"/>
          <p:nvPr/>
        </p:nvSpPr>
        <p:spPr>
          <a:xfrm>
            <a:off x="458008" y="6311899"/>
            <a:ext cx="4140364" cy="276999"/>
          </a:xfrm>
          <a:prstGeom prst="rect">
            <a:avLst/>
          </a:prstGeom>
          <a:noFill/>
        </p:spPr>
        <p:txBody>
          <a:bodyPr wrap="none" rtlCol="0">
            <a:spAutoFit/>
          </a:bodyPr>
          <a:lstStyle/>
          <a:p>
            <a:r>
              <a:rPr lang="en-US" sz="1200"/>
              <a:t>Source: </a:t>
            </a:r>
            <a:r>
              <a:rPr lang="en-US" sz="1200" i="1"/>
              <a:t>https://ifs.org.uk/inequality/women-and-men-at-work/</a:t>
            </a:r>
          </a:p>
        </p:txBody>
      </p:sp>
      <p:sp>
        <p:nvSpPr>
          <p:cNvPr id="5" name="Slide Number Placeholder 4">
            <a:extLst>
              <a:ext uri="{FF2B5EF4-FFF2-40B4-BE49-F238E27FC236}">
                <a16:creationId xmlns:a16="http://schemas.microsoft.com/office/drawing/2014/main" id="{562AFAA7-BA4B-02F6-AE77-476B594D22C5}"/>
              </a:ext>
            </a:extLst>
          </p:cNvPr>
          <p:cNvSpPr>
            <a:spLocks noGrp="1"/>
          </p:cNvSpPr>
          <p:nvPr>
            <p:ph type="sldNum" sz="quarter" idx="12"/>
          </p:nvPr>
        </p:nvSpPr>
        <p:spPr/>
        <p:txBody>
          <a:bodyPr/>
          <a:lstStyle/>
          <a:p>
            <a:fld id="{25FAFA3B-9429-9C46-8F03-B89EE4C5C18C}" type="slidenum">
              <a:rPr lang="en-GB"/>
              <a:t>21</a:t>
            </a:fld>
            <a:endParaRPr lang="en-GB"/>
          </a:p>
        </p:txBody>
      </p:sp>
    </p:spTree>
    <p:extLst>
      <p:ext uri="{BB962C8B-B14F-4D97-AF65-F5344CB8AC3E}">
        <p14:creationId xmlns:p14="http://schemas.microsoft.com/office/powerpoint/2010/main" val="907674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8CDD75-715D-214F-8DF2-DA2C2E5B9EBA}"/>
              </a:ext>
            </a:extLst>
          </p:cNvPr>
          <p:cNvSpPr txBox="1"/>
          <p:nvPr/>
        </p:nvSpPr>
        <p:spPr>
          <a:xfrm>
            <a:off x="627506" y="645920"/>
            <a:ext cx="7886700" cy="710978"/>
          </a:xfrm>
          <a:prstGeom prst="rect">
            <a:avLst/>
          </a:prstGeom>
          <a:noFill/>
        </p:spPr>
        <p:txBody>
          <a:bodyPr vert="horz" lIns="84406" tIns="42203" rIns="84406" bIns="42203" rtlCol="0" anchor="b">
            <a:normAutofit/>
          </a:bodyPr>
          <a:lstStyle/>
          <a:p>
            <a:pPr defTabSz="844083">
              <a:lnSpc>
                <a:spcPct val="90000"/>
              </a:lnSpc>
              <a:spcBef>
                <a:spcPct val="0"/>
              </a:spcBef>
              <a:spcAft>
                <a:spcPts val="554"/>
              </a:spcAft>
            </a:pPr>
            <a:r>
              <a:rPr lang="en-US" sz="3200" dirty="0">
                <a:solidFill>
                  <a:schemeClr val="accent1"/>
                </a:solidFill>
                <a:latin typeface="+mj-lt"/>
                <a:ea typeface="+mj-ea"/>
                <a:cs typeface="+mj-cs"/>
              </a:rPr>
              <a:t>Why is there a growing gap in wages?</a:t>
            </a:r>
          </a:p>
        </p:txBody>
      </p:sp>
      <p:pic>
        <p:nvPicPr>
          <p:cNvPr id="4" name="Picture 3">
            <a:extLst>
              <a:ext uri="{FF2B5EF4-FFF2-40B4-BE49-F238E27FC236}">
                <a16:creationId xmlns:a16="http://schemas.microsoft.com/office/drawing/2014/main" id="{8BAF4042-DAAB-9DF2-F7F8-A4B76A9E0C5C}"/>
              </a:ext>
            </a:extLst>
          </p:cNvPr>
          <p:cNvPicPr>
            <a:picLocks noChangeAspect="1"/>
          </p:cNvPicPr>
          <p:nvPr/>
        </p:nvPicPr>
        <p:blipFill rotWithShape="1">
          <a:blip r:embed="rId3"/>
          <a:srcRect l="49796" t="52147"/>
          <a:stretch/>
        </p:blipFill>
        <p:spPr>
          <a:xfrm>
            <a:off x="796067" y="1309732"/>
            <a:ext cx="5847406" cy="4809820"/>
          </a:xfrm>
          <a:prstGeom prst="rect">
            <a:avLst/>
          </a:prstGeom>
        </p:spPr>
      </p:pic>
      <p:sp>
        <p:nvSpPr>
          <p:cNvPr id="2" name="TextBox 1">
            <a:extLst>
              <a:ext uri="{FF2B5EF4-FFF2-40B4-BE49-F238E27FC236}">
                <a16:creationId xmlns:a16="http://schemas.microsoft.com/office/drawing/2014/main" id="{6379A3FE-0EC1-1A0C-E865-B48B0133265A}"/>
              </a:ext>
            </a:extLst>
          </p:cNvPr>
          <p:cNvSpPr txBox="1"/>
          <p:nvPr/>
        </p:nvSpPr>
        <p:spPr>
          <a:xfrm>
            <a:off x="458008" y="6311899"/>
            <a:ext cx="4140364" cy="276999"/>
          </a:xfrm>
          <a:prstGeom prst="rect">
            <a:avLst/>
          </a:prstGeom>
          <a:noFill/>
        </p:spPr>
        <p:txBody>
          <a:bodyPr wrap="none" rtlCol="0">
            <a:spAutoFit/>
          </a:bodyPr>
          <a:lstStyle/>
          <a:p>
            <a:r>
              <a:rPr lang="en-US" sz="1200" dirty="0"/>
              <a:t>Source: </a:t>
            </a:r>
            <a:r>
              <a:rPr lang="en-US" sz="1200" i="1" dirty="0"/>
              <a:t>https://</a:t>
            </a:r>
            <a:r>
              <a:rPr lang="en-US" sz="1200" i="1" dirty="0" err="1"/>
              <a:t>ifs.org.uk</a:t>
            </a:r>
            <a:r>
              <a:rPr lang="en-US" sz="1200" i="1" dirty="0"/>
              <a:t>/inequality/women-and-men-at-work/</a:t>
            </a:r>
          </a:p>
        </p:txBody>
      </p:sp>
      <p:sp>
        <p:nvSpPr>
          <p:cNvPr id="3" name="Slide Number Placeholder 2">
            <a:extLst>
              <a:ext uri="{FF2B5EF4-FFF2-40B4-BE49-F238E27FC236}">
                <a16:creationId xmlns:a16="http://schemas.microsoft.com/office/drawing/2014/main" id="{D8E1E6CC-5F93-4659-B2B1-52A537EC19E9}"/>
              </a:ext>
            </a:extLst>
          </p:cNvPr>
          <p:cNvSpPr>
            <a:spLocks noGrp="1"/>
          </p:cNvSpPr>
          <p:nvPr>
            <p:ph type="sldNum" sz="quarter" idx="12"/>
          </p:nvPr>
        </p:nvSpPr>
        <p:spPr/>
        <p:txBody>
          <a:bodyPr/>
          <a:lstStyle/>
          <a:p>
            <a:fld id="{25FAFA3B-9429-9C46-8F03-B89EE4C5C18C}" type="slidenum">
              <a:rPr lang="en-GB"/>
              <a:t>22</a:t>
            </a:fld>
            <a:endParaRPr lang="en-GB"/>
          </a:p>
        </p:txBody>
      </p:sp>
    </p:spTree>
    <p:extLst>
      <p:ext uri="{BB962C8B-B14F-4D97-AF65-F5344CB8AC3E}">
        <p14:creationId xmlns:p14="http://schemas.microsoft.com/office/powerpoint/2010/main" val="160356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Why is there a growing gap in wages</a:t>
            </a:r>
            <a:r>
              <a:rPr lang="en-US" sz="3200" b="1" dirty="0"/>
              <a:t>?</a:t>
            </a:r>
            <a:endParaRPr lang="en-US" sz="3200" dirty="0"/>
          </a:p>
        </p:txBody>
      </p:sp>
      <p:sp>
        <p:nvSpPr>
          <p:cNvPr id="3" name="Content Placeholder 2">
            <a:extLst>
              <a:ext uri="{FF2B5EF4-FFF2-40B4-BE49-F238E27FC236}">
                <a16:creationId xmlns:a16="http://schemas.microsoft.com/office/drawing/2014/main" id="{0D3CED10-6199-D8A1-6DD4-87A69B345B72}"/>
              </a:ext>
            </a:extLst>
          </p:cNvPr>
          <p:cNvSpPr>
            <a:spLocks noGrp="1"/>
          </p:cNvSpPr>
          <p:nvPr>
            <p:ph idx="1"/>
          </p:nvPr>
        </p:nvSpPr>
        <p:spPr>
          <a:xfrm>
            <a:off x="628650" y="1567442"/>
            <a:ext cx="7886700" cy="4351338"/>
          </a:xfrm>
        </p:spPr>
        <p:txBody>
          <a:bodyPr/>
          <a:lstStyle/>
          <a:p>
            <a:pPr marL="0" indent="0">
              <a:buNone/>
            </a:pPr>
            <a:r>
              <a:rPr lang="en-US" dirty="0"/>
              <a:t>Women less likely to work and work fewer hours</a:t>
            </a:r>
          </a:p>
          <a:p>
            <a:r>
              <a:rPr lang="en-US" sz="2000" dirty="0"/>
              <a:t>this means they get less experience, wages tend to increase with experience</a:t>
            </a:r>
          </a:p>
          <a:p>
            <a:r>
              <a:rPr lang="en-US" sz="2000" dirty="0"/>
              <a:t>higher-paying jobs tend to involve long hours and inflexible schedules, and continuous labor force attachment in order to stay on the “fast track” </a:t>
            </a:r>
          </a:p>
          <a:p>
            <a:pPr marL="0" indent="0">
              <a:buNone/>
            </a:pPr>
            <a:endParaRPr lang="en-US" dirty="0"/>
          </a:p>
          <a:p>
            <a:pPr marL="0" indent="0">
              <a:buNone/>
            </a:pPr>
            <a:r>
              <a:rPr lang="en-US" dirty="0"/>
              <a:t>Women are less likely to progress to better jobs</a:t>
            </a:r>
          </a:p>
          <a:p>
            <a:r>
              <a:rPr lang="en-US" sz="2000" dirty="0"/>
              <a:t>women don't commute as far as men</a:t>
            </a:r>
          </a:p>
          <a:p>
            <a:r>
              <a:rPr lang="en-US" sz="2000" dirty="0"/>
              <a:t>meaning they search from a smaller pool of jobs</a:t>
            </a:r>
          </a:p>
          <a:p>
            <a:r>
              <a:rPr lang="en-US" sz="2000" dirty="0"/>
              <a:t>so may be less well matched to the job they choose</a:t>
            </a:r>
          </a:p>
        </p:txBody>
      </p:sp>
      <p:sp>
        <p:nvSpPr>
          <p:cNvPr id="4" name="Slide Number Placeholder 3">
            <a:extLst>
              <a:ext uri="{FF2B5EF4-FFF2-40B4-BE49-F238E27FC236}">
                <a16:creationId xmlns:a16="http://schemas.microsoft.com/office/drawing/2014/main" id="{665A6E49-F430-8370-C83E-F1296E216BDE}"/>
              </a:ext>
            </a:extLst>
          </p:cNvPr>
          <p:cNvSpPr>
            <a:spLocks noGrp="1"/>
          </p:cNvSpPr>
          <p:nvPr>
            <p:ph type="sldNum" sz="quarter" idx="12"/>
          </p:nvPr>
        </p:nvSpPr>
        <p:spPr/>
        <p:txBody>
          <a:bodyPr/>
          <a:lstStyle/>
          <a:p>
            <a:fld id="{25FAFA3B-9429-9C46-8F03-B89EE4C5C18C}" type="slidenum">
              <a:rPr lang="en-GB"/>
              <a:t>23</a:t>
            </a:fld>
            <a:endParaRPr lang="en-GB"/>
          </a:p>
        </p:txBody>
      </p:sp>
    </p:spTree>
    <p:extLst>
      <p:ext uri="{BB962C8B-B14F-4D97-AF65-F5344CB8AC3E}">
        <p14:creationId xmlns:p14="http://schemas.microsoft.com/office/powerpoint/2010/main" val="2387561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FD73-DD2A-37ED-8334-41928ADD5736}"/>
              </a:ext>
            </a:extLst>
          </p:cNvPr>
          <p:cNvSpPr>
            <a:spLocks noGrp="1"/>
          </p:cNvSpPr>
          <p:nvPr>
            <p:ph type="title"/>
          </p:nvPr>
        </p:nvSpPr>
        <p:spPr/>
        <p:txBody>
          <a:bodyPr>
            <a:normAutofit/>
          </a:bodyPr>
          <a:lstStyle/>
          <a:p>
            <a:r>
              <a:rPr lang="en-US" sz="3200" dirty="0"/>
              <a:t>Women work nearer to home</a:t>
            </a:r>
          </a:p>
        </p:txBody>
      </p:sp>
      <p:pic>
        <p:nvPicPr>
          <p:cNvPr id="4" name="Picture 3">
            <a:extLst>
              <a:ext uri="{FF2B5EF4-FFF2-40B4-BE49-F238E27FC236}">
                <a16:creationId xmlns:a16="http://schemas.microsoft.com/office/drawing/2014/main" id="{0EFD678E-96D1-9E2F-1732-3381B125BBE8}"/>
              </a:ext>
            </a:extLst>
          </p:cNvPr>
          <p:cNvPicPr>
            <a:picLocks noChangeAspect="1"/>
          </p:cNvPicPr>
          <p:nvPr/>
        </p:nvPicPr>
        <p:blipFill rotWithShape="1">
          <a:blip r:embed="rId2"/>
          <a:srcRect t="7356"/>
          <a:stretch/>
        </p:blipFill>
        <p:spPr>
          <a:xfrm>
            <a:off x="628650" y="1429938"/>
            <a:ext cx="5955030" cy="3999002"/>
          </a:xfrm>
          <a:prstGeom prst="rect">
            <a:avLst/>
          </a:prstGeom>
        </p:spPr>
      </p:pic>
      <p:sp>
        <p:nvSpPr>
          <p:cNvPr id="5" name="TextBox 4">
            <a:extLst>
              <a:ext uri="{FF2B5EF4-FFF2-40B4-BE49-F238E27FC236}">
                <a16:creationId xmlns:a16="http://schemas.microsoft.com/office/drawing/2014/main" id="{22025A65-47AA-85FE-E578-FB010F96A82F}"/>
              </a:ext>
            </a:extLst>
          </p:cNvPr>
          <p:cNvSpPr txBox="1"/>
          <p:nvPr/>
        </p:nvSpPr>
        <p:spPr>
          <a:xfrm>
            <a:off x="458008" y="6311899"/>
            <a:ext cx="6845015" cy="276999"/>
          </a:xfrm>
          <a:prstGeom prst="rect">
            <a:avLst/>
          </a:prstGeom>
          <a:noFill/>
        </p:spPr>
        <p:txBody>
          <a:bodyPr wrap="none" rtlCol="0">
            <a:spAutoFit/>
          </a:bodyPr>
          <a:lstStyle/>
          <a:p>
            <a:r>
              <a:rPr lang="en-US" sz="1200" dirty="0"/>
              <a:t>Source: </a:t>
            </a:r>
            <a:r>
              <a:rPr lang="en-US" sz="1200" i="1" dirty="0"/>
              <a:t>https://</a:t>
            </a:r>
            <a:r>
              <a:rPr lang="en-US" sz="1200" i="1" dirty="0" err="1"/>
              <a:t>ifs.org.uk</a:t>
            </a:r>
            <a:r>
              <a:rPr lang="en-US" sz="1200" i="1" dirty="0"/>
              <a:t>/articles/gender-commuting-gap-widens-considerably-first-decade-after-childbirth</a:t>
            </a:r>
          </a:p>
        </p:txBody>
      </p:sp>
      <p:pic>
        <p:nvPicPr>
          <p:cNvPr id="3" name="Picture 2">
            <a:extLst>
              <a:ext uri="{FF2B5EF4-FFF2-40B4-BE49-F238E27FC236}">
                <a16:creationId xmlns:a16="http://schemas.microsoft.com/office/drawing/2014/main" id="{A6B2026F-0E07-213C-CF9B-DEB48ACE041A}"/>
              </a:ext>
            </a:extLst>
          </p:cNvPr>
          <p:cNvPicPr>
            <a:picLocks noChangeAspect="1"/>
          </p:cNvPicPr>
          <p:nvPr/>
        </p:nvPicPr>
        <p:blipFill>
          <a:blip r:embed="rId3"/>
          <a:stretch>
            <a:fillRect/>
          </a:stretch>
        </p:blipFill>
        <p:spPr>
          <a:xfrm>
            <a:off x="7432602" y="3603812"/>
            <a:ext cx="1228850" cy="1536063"/>
          </a:xfrm>
          <a:prstGeom prst="rect">
            <a:avLst/>
          </a:prstGeom>
        </p:spPr>
      </p:pic>
      <p:pic>
        <p:nvPicPr>
          <p:cNvPr id="6" name="Picture 5">
            <a:extLst>
              <a:ext uri="{FF2B5EF4-FFF2-40B4-BE49-F238E27FC236}">
                <a16:creationId xmlns:a16="http://schemas.microsoft.com/office/drawing/2014/main" id="{A76CC71A-EF65-8D7E-211E-F17E6D9739A6}"/>
              </a:ext>
            </a:extLst>
          </p:cNvPr>
          <p:cNvPicPr>
            <a:picLocks noChangeAspect="1"/>
          </p:cNvPicPr>
          <p:nvPr/>
        </p:nvPicPr>
        <p:blipFill>
          <a:blip r:embed="rId4"/>
          <a:stretch>
            <a:fillRect/>
          </a:stretch>
        </p:blipFill>
        <p:spPr>
          <a:xfrm>
            <a:off x="7456394" y="1429938"/>
            <a:ext cx="1205058" cy="1325564"/>
          </a:xfrm>
          <a:prstGeom prst="rect">
            <a:avLst/>
          </a:prstGeom>
        </p:spPr>
      </p:pic>
      <p:sp>
        <p:nvSpPr>
          <p:cNvPr id="7" name="TextBox 6">
            <a:extLst>
              <a:ext uri="{FF2B5EF4-FFF2-40B4-BE49-F238E27FC236}">
                <a16:creationId xmlns:a16="http://schemas.microsoft.com/office/drawing/2014/main" id="{0955A56B-6E3A-D0F5-D6EA-12C3619DC34C}"/>
              </a:ext>
            </a:extLst>
          </p:cNvPr>
          <p:cNvSpPr txBox="1"/>
          <p:nvPr/>
        </p:nvSpPr>
        <p:spPr>
          <a:xfrm>
            <a:off x="7389324" y="2806208"/>
            <a:ext cx="1039965" cy="276999"/>
          </a:xfrm>
          <a:prstGeom prst="rect">
            <a:avLst/>
          </a:prstGeom>
          <a:noFill/>
        </p:spPr>
        <p:txBody>
          <a:bodyPr wrap="none" rtlCol="0">
            <a:spAutoFit/>
          </a:bodyPr>
          <a:lstStyle/>
          <a:p>
            <a:r>
              <a:rPr lang="en-US" sz="1200" i="1" dirty="0"/>
              <a:t>Rob Joyce, IFS</a:t>
            </a:r>
          </a:p>
        </p:txBody>
      </p:sp>
      <p:sp>
        <p:nvSpPr>
          <p:cNvPr id="8" name="TextBox 7">
            <a:extLst>
              <a:ext uri="{FF2B5EF4-FFF2-40B4-BE49-F238E27FC236}">
                <a16:creationId xmlns:a16="http://schemas.microsoft.com/office/drawing/2014/main" id="{FCF327CF-0A37-E0F6-1305-03C4FB16D3E3}"/>
              </a:ext>
            </a:extLst>
          </p:cNvPr>
          <p:cNvSpPr txBox="1"/>
          <p:nvPr/>
        </p:nvSpPr>
        <p:spPr>
          <a:xfrm>
            <a:off x="7389324" y="5428062"/>
            <a:ext cx="1423467" cy="461665"/>
          </a:xfrm>
          <a:prstGeom prst="rect">
            <a:avLst/>
          </a:prstGeom>
          <a:noFill/>
        </p:spPr>
        <p:txBody>
          <a:bodyPr wrap="none" rtlCol="0">
            <a:spAutoFit/>
          </a:bodyPr>
          <a:lstStyle/>
          <a:p>
            <a:r>
              <a:rPr lang="en-US" sz="1200" i="1" dirty="0"/>
              <a:t>Agnes Norris </a:t>
            </a:r>
            <a:r>
              <a:rPr lang="en-US" sz="1200" i="1" dirty="0" err="1"/>
              <a:t>Keiler</a:t>
            </a:r>
            <a:r>
              <a:rPr lang="en-US" sz="1200" i="1" dirty="0"/>
              <a:t>, </a:t>
            </a:r>
          </a:p>
          <a:p>
            <a:r>
              <a:rPr lang="en-US" sz="1200" i="1" dirty="0"/>
              <a:t>IFS (now CEP)</a:t>
            </a:r>
          </a:p>
        </p:txBody>
      </p:sp>
      <p:sp>
        <p:nvSpPr>
          <p:cNvPr id="9" name="Slide Number Placeholder 8">
            <a:extLst>
              <a:ext uri="{FF2B5EF4-FFF2-40B4-BE49-F238E27FC236}">
                <a16:creationId xmlns:a16="http://schemas.microsoft.com/office/drawing/2014/main" id="{5E75BE84-AD90-C670-D0BA-88BBEBA945E8}"/>
              </a:ext>
            </a:extLst>
          </p:cNvPr>
          <p:cNvSpPr>
            <a:spLocks noGrp="1"/>
          </p:cNvSpPr>
          <p:nvPr>
            <p:ph type="sldNum" sz="quarter" idx="12"/>
          </p:nvPr>
        </p:nvSpPr>
        <p:spPr/>
        <p:txBody>
          <a:bodyPr/>
          <a:lstStyle/>
          <a:p>
            <a:fld id="{25FAFA3B-9429-9C46-8F03-B89EE4C5C18C}" type="slidenum">
              <a:rPr lang="en-GB"/>
              <a:t>24</a:t>
            </a:fld>
            <a:endParaRPr lang="en-GB"/>
          </a:p>
        </p:txBody>
      </p:sp>
    </p:spTree>
    <p:extLst>
      <p:ext uri="{BB962C8B-B14F-4D97-AF65-F5344CB8AC3E}">
        <p14:creationId xmlns:p14="http://schemas.microsoft.com/office/powerpoint/2010/main" val="416480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Insights from Claudia Goldin's work</a:t>
            </a:r>
          </a:p>
        </p:txBody>
      </p:sp>
      <p:sp>
        <p:nvSpPr>
          <p:cNvPr id="3" name="Content Placeholder 2">
            <a:extLst>
              <a:ext uri="{FF2B5EF4-FFF2-40B4-BE49-F238E27FC236}">
                <a16:creationId xmlns:a16="http://schemas.microsoft.com/office/drawing/2014/main" id="{587003A0-9981-5BE1-25B8-E144B2B572D4}"/>
              </a:ext>
            </a:extLst>
          </p:cNvPr>
          <p:cNvSpPr>
            <a:spLocks noGrp="1"/>
          </p:cNvSpPr>
          <p:nvPr>
            <p:ph idx="1"/>
          </p:nvPr>
        </p:nvSpPr>
        <p:spPr/>
        <p:txBody>
          <a:bodyPr/>
          <a:lstStyle/>
          <a:p>
            <a:pPr marL="0" indent="0">
              <a:buNone/>
            </a:pPr>
            <a:r>
              <a:rPr lang="en-GB" dirty="0"/>
              <a:t>Claudia Goldin pioneered a framework that put women at the centre of the analysis</a:t>
            </a:r>
          </a:p>
          <a:p>
            <a:r>
              <a:rPr lang="en-GB" sz="2000" dirty="0"/>
              <a:t>education, fertility, and productivity are connected to the evolution of women’s aspirations and identity</a:t>
            </a:r>
          </a:p>
          <a:p>
            <a:pPr marL="0" indent="0">
              <a:buNone/>
            </a:pPr>
            <a:r>
              <a:rPr lang="en-GB" dirty="0"/>
              <a:t>Women make choices while facing important constraints</a:t>
            </a:r>
          </a:p>
          <a:p>
            <a:r>
              <a:rPr lang="en-GB" sz="2000" dirty="0"/>
              <a:t>the need to balance work for the market with work for the family</a:t>
            </a:r>
          </a:p>
          <a:p>
            <a:pPr marL="0" indent="0">
              <a:buNone/>
            </a:pPr>
            <a:r>
              <a:rPr lang="en-GB" dirty="0"/>
              <a:t>Large scale institutional changes have been important</a:t>
            </a:r>
          </a:p>
          <a:p>
            <a:r>
              <a:rPr lang="en-GB" sz="2000" dirty="0"/>
              <a:t>industrialisation and the shift to a market economy</a:t>
            </a:r>
          </a:p>
          <a:p>
            <a:r>
              <a:rPr lang="en-GB" sz="2000" dirty="0"/>
              <a:t>increasing education</a:t>
            </a:r>
          </a:p>
          <a:p>
            <a:r>
              <a:rPr lang="en-GB" sz="2000" dirty="0"/>
              <a:t>the contraceptive pill</a:t>
            </a:r>
          </a:p>
        </p:txBody>
      </p:sp>
      <p:sp>
        <p:nvSpPr>
          <p:cNvPr id="8" name="TextBox 7">
            <a:extLst>
              <a:ext uri="{FF2B5EF4-FFF2-40B4-BE49-F238E27FC236}">
                <a16:creationId xmlns:a16="http://schemas.microsoft.com/office/drawing/2014/main" id="{CB2ECF2C-3879-7C6C-3254-3575DD1C336F}"/>
              </a:ext>
            </a:extLst>
          </p:cNvPr>
          <p:cNvSpPr txBox="1"/>
          <p:nvPr/>
        </p:nvSpPr>
        <p:spPr>
          <a:xfrm>
            <a:off x="458008" y="6311899"/>
            <a:ext cx="4099840" cy="276999"/>
          </a:xfrm>
          <a:prstGeom prst="rect">
            <a:avLst/>
          </a:prstGeom>
          <a:noFill/>
        </p:spPr>
        <p:txBody>
          <a:bodyPr wrap="none" rtlCol="0">
            <a:spAutoFit/>
          </a:bodyPr>
          <a:lstStyle/>
          <a:p>
            <a:r>
              <a:rPr lang="en-US" sz="1200"/>
              <a:t>Source: </a:t>
            </a:r>
            <a:r>
              <a:rPr lang="en-US" sz="1200" i="1"/>
              <a:t>https://www.nobelprize.org/prizes/economic-sciences/</a:t>
            </a:r>
          </a:p>
        </p:txBody>
      </p:sp>
      <p:sp>
        <p:nvSpPr>
          <p:cNvPr id="4" name="Slide Number Placeholder 3">
            <a:extLst>
              <a:ext uri="{FF2B5EF4-FFF2-40B4-BE49-F238E27FC236}">
                <a16:creationId xmlns:a16="http://schemas.microsoft.com/office/drawing/2014/main" id="{461FF462-A72D-F11D-5378-CEB6CABFA7D2}"/>
              </a:ext>
            </a:extLst>
          </p:cNvPr>
          <p:cNvSpPr>
            <a:spLocks noGrp="1"/>
          </p:cNvSpPr>
          <p:nvPr>
            <p:ph type="sldNum" sz="quarter" idx="12"/>
          </p:nvPr>
        </p:nvSpPr>
        <p:spPr/>
        <p:txBody>
          <a:bodyPr/>
          <a:lstStyle/>
          <a:p>
            <a:fld id="{25FAFA3B-9429-9C46-8F03-B89EE4C5C18C}" type="slidenum">
              <a:rPr lang="en-GB"/>
              <a:t>25</a:t>
            </a:fld>
            <a:endParaRPr lang="en-GB"/>
          </a:p>
        </p:txBody>
      </p:sp>
    </p:spTree>
    <p:extLst>
      <p:ext uri="{BB962C8B-B14F-4D97-AF65-F5344CB8AC3E}">
        <p14:creationId xmlns:p14="http://schemas.microsoft.com/office/powerpoint/2010/main" val="321622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9D292D-864D-8684-E95C-6A0C7D4408EA}"/>
              </a:ext>
            </a:extLst>
          </p:cNvPr>
          <p:cNvPicPr>
            <a:picLocks noChangeAspect="1"/>
          </p:cNvPicPr>
          <p:nvPr/>
        </p:nvPicPr>
        <p:blipFill>
          <a:blip r:embed="rId2"/>
          <a:stretch>
            <a:fillRect/>
          </a:stretch>
        </p:blipFill>
        <p:spPr>
          <a:xfrm>
            <a:off x="282633" y="714938"/>
            <a:ext cx="8994371" cy="6976403"/>
          </a:xfrm>
          <a:prstGeom prst="rect">
            <a:avLst/>
          </a:prstGeom>
        </p:spPr>
      </p:pic>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a:xfrm>
            <a:off x="628650" y="464879"/>
            <a:ext cx="7886700" cy="1325563"/>
          </a:xfrm>
        </p:spPr>
        <p:txBody>
          <a:bodyPr>
            <a:normAutofit/>
          </a:bodyPr>
          <a:lstStyle/>
          <a:p>
            <a:r>
              <a:rPr lang="en-US" sz="3200" dirty="0"/>
              <a:t>Insights from Claudia Goldin's work</a:t>
            </a:r>
          </a:p>
        </p:txBody>
      </p:sp>
      <p:sp>
        <p:nvSpPr>
          <p:cNvPr id="8" name="TextBox 7">
            <a:extLst>
              <a:ext uri="{FF2B5EF4-FFF2-40B4-BE49-F238E27FC236}">
                <a16:creationId xmlns:a16="http://schemas.microsoft.com/office/drawing/2014/main" id="{CB2ECF2C-3879-7C6C-3254-3575DD1C336F}"/>
              </a:ext>
            </a:extLst>
          </p:cNvPr>
          <p:cNvSpPr txBox="1"/>
          <p:nvPr/>
        </p:nvSpPr>
        <p:spPr>
          <a:xfrm>
            <a:off x="458008" y="6311899"/>
            <a:ext cx="4099840" cy="276999"/>
          </a:xfrm>
          <a:prstGeom prst="rect">
            <a:avLst/>
          </a:prstGeom>
          <a:noFill/>
        </p:spPr>
        <p:txBody>
          <a:bodyPr wrap="none" rtlCol="0">
            <a:spAutoFit/>
          </a:bodyPr>
          <a:lstStyle/>
          <a:p>
            <a:r>
              <a:rPr lang="en-US" sz="1200"/>
              <a:t>Source: </a:t>
            </a:r>
            <a:r>
              <a:rPr lang="en-US" sz="1200" i="1"/>
              <a:t>https://www.nobelprize.org/prizes/economic-sciences/</a:t>
            </a:r>
          </a:p>
        </p:txBody>
      </p:sp>
      <p:sp>
        <p:nvSpPr>
          <p:cNvPr id="4" name="TextBox 3">
            <a:extLst>
              <a:ext uri="{FF2B5EF4-FFF2-40B4-BE49-F238E27FC236}">
                <a16:creationId xmlns:a16="http://schemas.microsoft.com/office/drawing/2014/main" id="{8B9D7D56-6AB7-D349-922D-01DC36A3EB91}"/>
              </a:ext>
            </a:extLst>
          </p:cNvPr>
          <p:cNvSpPr txBox="1"/>
          <p:nvPr/>
        </p:nvSpPr>
        <p:spPr>
          <a:xfrm>
            <a:off x="3883511" y="1887261"/>
            <a:ext cx="2377439" cy="1323439"/>
          </a:xfrm>
          <a:prstGeom prst="rect">
            <a:avLst/>
          </a:prstGeom>
          <a:noFill/>
        </p:spPr>
        <p:txBody>
          <a:bodyPr wrap="square" rtlCol="0">
            <a:spAutoFit/>
          </a:bodyPr>
          <a:lstStyle/>
          <a:p>
            <a:r>
              <a:rPr lang="en-GB" sz="1600" dirty="0">
                <a:solidFill>
                  <a:schemeClr val="accent1"/>
                </a:solidFill>
              </a:rPr>
              <a:t>industrialisation made it harder for women to combine work and family because they could no longer work from home</a:t>
            </a:r>
          </a:p>
        </p:txBody>
      </p:sp>
      <p:cxnSp>
        <p:nvCxnSpPr>
          <p:cNvPr id="6" name="Straight Arrow Connector 5">
            <a:extLst>
              <a:ext uri="{FF2B5EF4-FFF2-40B4-BE49-F238E27FC236}">
                <a16:creationId xmlns:a16="http://schemas.microsoft.com/office/drawing/2014/main" id="{68494C92-9E7E-AF39-EF7B-D1153B453EB6}"/>
              </a:ext>
            </a:extLst>
          </p:cNvPr>
          <p:cNvCxnSpPr/>
          <p:nvPr/>
        </p:nvCxnSpPr>
        <p:spPr>
          <a:xfrm flipH="1">
            <a:off x="4557848" y="3210700"/>
            <a:ext cx="89456" cy="984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310A35D-FA20-4175-730E-F6B842F358A2}"/>
              </a:ext>
            </a:extLst>
          </p:cNvPr>
          <p:cNvSpPr>
            <a:spLocks noGrp="1"/>
          </p:cNvSpPr>
          <p:nvPr>
            <p:ph type="sldNum" sz="quarter" idx="12"/>
          </p:nvPr>
        </p:nvSpPr>
        <p:spPr/>
        <p:txBody>
          <a:bodyPr/>
          <a:lstStyle/>
          <a:p>
            <a:fld id="{25FAFA3B-9429-9C46-8F03-B89EE4C5C18C}" type="slidenum">
              <a:rPr lang="en-GB"/>
              <a:t>26</a:t>
            </a:fld>
            <a:endParaRPr lang="en-GB"/>
          </a:p>
        </p:txBody>
      </p:sp>
    </p:spTree>
    <p:extLst>
      <p:ext uri="{BB962C8B-B14F-4D97-AF65-F5344CB8AC3E}">
        <p14:creationId xmlns:p14="http://schemas.microsoft.com/office/powerpoint/2010/main" val="3758733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Policies to reduce the gender earnings gap</a:t>
            </a:r>
          </a:p>
        </p:txBody>
      </p:sp>
      <p:sp>
        <p:nvSpPr>
          <p:cNvPr id="3" name="Content Placeholder 2">
            <a:extLst>
              <a:ext uri="{FF2B5EF4-FFF2-40B4-BE49-F238E27FC236}">
                <a16:creationId xmlns:a16="http://schemas.microsoft.com/office/drawing/2014/main" id="{0D3CED10-6199-D8A1-6DD4-87A69B345B72}"/>
              </a:ext>
            </a:extLst>
          </p:cNvPr>
          <p:cNvSpPr>
            <a:spLocks noGrp="1"/>
          </p:cNvSpPr>
          <p:nvPr>
            <p:ph idx="1"/>
          </p:nvPr>
        </p:nvSpPr>
        <p:spPr>
          <a:xfrm>
            <a:off x="628650" y="1427592"/>
            <a:ext cx="7886700" cy="4351338"/>
          </a:xfrm>
        </p:spPr>
        <p:txBody>
          <a:bodyPr/>
          <a:lstStyle/>
          <a:p>
            <a:r>
              <a:rPr lang="en-US" sz="2400" dirty="0"/>
              <a:t>Why today do women still participate less in the </a:t>
            </a:r>
            <a:r>
              <a:rPr lang="en-US" sz="2400" dirty="0" err="1"/>
              <a:t>labour</a:t>
            </a:r>
            <a:r>
              <a:rPr lang="en-US" sz="2400" dirty="0"/>
              <a:t> market and take more responsibility for childcare and home work?</a:t>
            </a:r>
          </a:p>
          <a:p>
            <a:pPr lvl="1"/>
            <a:r>
              <a:rPr lang="en-US" dirty="0"/>
              <a:t>women's low participation in work and slow career progression is not due to a lack of skills or productive ability</a:t>
            </a:r>
          </a:p>
          <a:p>
            <a:pPr lvl="1"/>
            <a:r>
              <a:rPr lang="en-US" dirty="0"/>
              <a:t>it is because norms, attitudes and the policy environment combine to reinforce a traditional gendered division of </a:t>
            </a:r>
            <a:r>
              <a:rPr lang="en-US" dirty="0" err="1"/>
              <a:t>labour</a:t>
            </a:r>
            <a:r>
              <a:rPr lang="en-US" dirty="0"/>
              <a:t>, especially upon parenthood</a:t>
            </a:r>
          </a:p>
          <a:p>
            <a:pPr lvl="1"/>
            <a:r>
              <a:rPr lang="en-US" sz="1200" i="1" dirty="0"/>
              <a:t>https://</a:t>
            </a:r>
            <a:r>
              <a:rPr lang="en-US" sz="1200" i="1" dirty="0" err="1"/>
              <a:t>ifs.org.uk</a:t>
            </a:r>
            <a:r>
              <a:rPr lang="en-US" sz="1200" i="1" dirty="0"/>
              <a:t>/inequality/women-and-men-at-work/</a:t>
            </a:r>
          </a:p>
          <a:p>
            <a:pPr lvl="1"/>
            <a:endParaRPr lang="en-US" dirty="0"/>
          </a:p>
          <a:p>
            <a:pPr lvl="1"/>
            <a:r>
              <a:rPr lang="en-US" dirty="0"/>
              <a:t>there are many drivers of the gender earnings gap that interact; policy that target only one channel are likely to be ineffective</a:t>
            </a:r>
          </a:p>
          <a:p>
            <a:pPr lvl="1"/>
            <a:r>
              <a:rPr lang="en-US" dirty="0"/>
              <a:t>social norms of </a:t>
            </a:r>
            <a:r>
              <a:rPr lang="en-US" dirty="0" err="1"/>
              <a:t>behaviour</a:t>
            </a:r>
            <a:r>
              <a:rPr lang="en-US" dirty="0"/>
              <a:t> and expectations play an important role, they are changing but slowly</a:t>
            </a:r>
          </a:p>
          <a:p>
            <a:pPr lvl="1"/>
            <a:r>
              <a:rPr lang="en-US" sz="1200" i="1" dirty="0"/>
              <a:t>https://</a:t>
            </a:r>
            <a:r>
              <a:rPr lang="en-US" sz="1200" i="1" dirty="0" err="1"/>
              <a:t>www.nobelprize.org</a:t>
            </a:r>
            <a:r>
              <a:rPr lang="en-US" sz="1200" i="1" dirty="0"/>
              <a:t>/prizes/economic-sciences/</a:t>
            </a:r>
            <a:endParaRPr lang="en-US" sz="1200" dirty="0"/>
          </a:p>
        </p:txBody>
      </p:sp>
      <p:sp>
        <p:nvSpPr>
          <p:cNvPr id="4" name="Slide Number Placeholder 3">
            <a:extLst>
              <a:ext uri="{FF2B5EF4-FFF2-40B4-BE49-F238E27FC236}">
                <a16:creationId xmlns:a16="http://schemas.microsoft.com/office/drawing/2014/main" id="{7DB60643-99FA-316F-D8A3-266C3A4D63A8}"/>
              </a:ext>
            </a:extLst>
          </p:cNvPr>
          <p:cNvSpPr>
            <a:spLocks noGrp="1"/>
          </p:cNvSpPr>
          <p:nvPr>
            <p:ph type="sldNum" sz="quarter" idx="12"/>
          </p:nvPr>
        </p:nvSpPr>
        <p:spPr/>
        <p:txBody>
          <a:bodyPr/>
          <a:lstStyle/>
          <a:p>
            <a:fld id="{25FAFA3B-9429-9C46-8F03-B89EE4C5C18C}" type="slidenum">
              <a:rPr lang="en-GB"/>
              <a:t>27</a:t>
            </a:fld>
            <a:endParaRPr lang="en-GB"/>
          </a:p>
        </p:txBody>
      </p:sp>
    </p:spTree>
    <p:extLst>
      <p:ext uri="{BB962C8B-B14F-4D97-AF65-F5344CB8AC3E}">
        <p14:creationId xmlns:p14="http://schemas.microsoft.com/office/powerpoint/2010/main" val="118911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a:xfrm>
            <a:off x="600716" y="354832"/>
            <a:ext cx="7886700" cy="1325563"/>
          </a:xfrm>
        </p:spPr>
        <p:txBody>
          <a:bodyPr>
            <a:normAutofit/>
          </a:bodyPr>
          <a:lstStyle/>
          <a:p>
            <a:r>
              <a:rPr lang="en-US" sz="3200" dirty="0"/>
              <a:t>To end on a positive note – some of the women in top positions in economics</a:t>
            </a:r>
          </a:p>
        </p:txBody>
      </p:sp>
      <p:pic>
        <p:nvPicPr>
          <p:cNvPr id="4" name="Picture 3">
            <a:extLst>
              <a:ext uri="{FF2B5EF4-FFF2-40B4-BE49-F238E27FC236}">
                <a16:creationId xmlns:a16="http://schemas.microsoft.com/office/drawing/2014/main" id="{6DAE7BDB-78B3-A39E-2A2D-2C6F9FB17564}"/>
              </a:ext>
            </a:extLst>
          </p:cNvPr>
          <p:cNvPicPr>
            <a:picLocks noChangeAspect="1"/>
          </p:cNvPicPr>
          <p:nvPr/>
        </p:nvPicPr>
        <p:blipFill>
          <a:blip r:embed="rId3"/>
          <a:stretch>
            <a:fillRect/>
          </a:stretch>
        </p:blipFill>
        <p:spPr>
          <a:xfrm>
            <a:off x="600716" y="4366088"/>
            <a:ext cx="1422400" cy="1422400"/>
          </a:xfrm>
          <a:prstGeom prst="rect">
            <a:avLst/>
          </a:prstGeom>
        </p:spPr>
      </p:pic>
      <p:sp>
        <p:nvSpPr>
          <p:cNvPr id="5" name="TextBox 4">
            <a:extLst>
              <a:ext uri="{FF2B5EF4-FFF2-40B4-BE49-F238E27FC236}">
                <a16:creationId xmlns:a16="http://schemas.microsoft.com/office/drawing/2014/main" id="{4E20A2C6-7327-7588-1F01-2F75D1B8DE5D}"/>
              </a:ext>
            </a:extLst>
          </p:cNvPr>
          <p:cNvSpPr txBox="1"/>
          <p:nvPr/>
        </p:nvSpPr>
        <p:spPr>
          <a:xfrm>
            <a:off x="510778" y="5798955"/>
            <a:ext cx="1465401" cy="461665"/>
          </a:xfrm>
          <a:prstGeom prst="rect">
            <a:avLst/>
          </a:prstGeom>
          <a:noFill/>
        </p:spPr>
        <p:txBody>
          <a:bodyPr wrap="none" rtlCol="0">
            <a:spAutoFit/>
          </a:bodyPr>
          <a:lstStyle/>
          <a:p>
            <a:r>
              <a:rPr lang="en-US" sz="1200"/>
              <a:t>Gita Gopinath</a:t>
            </a:r>
          </a:p>
          <a:p>
            <a:r>
              <a:rPr lang="en-US" sz="1200"/>
              <a:t>Chief Economist IMF</a:t>
            </a:r>
          </a:p>
        </p:txBody>
      </p:sp>
      <p:pic>
        <p:nvPicPr>
          <p:cNvPr id="7" name="Picture 6">
            <a:extLst>
              <a:ext uri="{FF2B5EF4-FFF2-40B4-BE49-F238E27FC236}">
                <a16:creationId xmlns:a16="http://schemas.microsoft.com/office/drawing/2014/main" id="{BC698E0A-A1F3-D355-677B-2AF3D98B9239}"/>
              </a:ext>
            </a:extLst>
          </p:cNvPr>
          <p:cNvPicPr>
            <a:picLocks noChangeAspect="1"/>
          </p:cNvPicPr>
          <p:nvPr/>
        </p:nvPicPr>
        <p:blipFill>
          <a:blip r:embed="rId4"/>
          <a:stretch>
            <a:fillRect/>
          </a:stretch>
        </p:blipFill>
        <p:spPr>
          <a:xfrm>
            <a:off x="640229" y="2051638"/>
            <a:ext cx="1206500" cy="1689100"/>
          </a:xfrm>
          <a:prstGeom prst="rect">
            <a:avLst/>
          </a:prstGeom>
        </p:spPr>
      </p:pic>
      <p:sp>
        <p:nvSpPr>
          <p:cNvPr id="8" name="TextBox 7">
            <a:extLst>
              <a:ext uri="{FF2B5EF4-FFF2-40B4-BE49-F238E27FC236}">
                <a16:creationId xmlns:a16="http://schemas.microsoft.com/office/drawing/2014/main" id="{895D23C2-A162-6845-5876-5892C320BF7D}"/>
              </a:ext>
            </a:extLst>
          </p:cNvPr>
          <p:cNvSpPr txBox="1"/>
          <p:nvPr/>
        </p:nvSpPr>
        <p:spPr>
          <a:xfrm>
            <a:off x="522940" y="3797791"/>
            <a:ext cx="1705532" cy="461665"/>
          </a:xfrm>
          <a:prstGeom prst="rect">
            <a:avLst/>
          </a:prstGeom>
          <a:noFill/>
        </p:spPr>
        <p:txBody>
          <a:bodyPr wrap="none" rtlCol="0">
            <a:spAutoFit/>
          </a:bodyPr>
          <a:lstStyle/>
          <a:p>
            <a:r>
              <a:rPr lang="en-US" sz="1200"/>
              <a:t>Janet Yellen</a:t>
            </a:r>
          </a:p>
          <a:p>
            <a:r>
              <a:rPr lang="en-US" sz="1200"/>
              <a:t>US Secretary of Treasury</a:t>
            </a:r>
          </a:p>
        </p:txBody>
      </p:sp>
      <p:pic>
        <p:nvPicPr>
          <p:cNvPr id="10" name="Picture 9">
            <a:extLst>
              <a:ext uri="{FF2B5EF4-FFF2-40B4-BE49-F238E27FC236}">
                <a16:creationId xmlns:a16="http://schemas.microsoft.com/office/drawing/2014/main" id="{89D871AF-5058-1C4A-AD50-5E2506577C9F}"/>
              </a:ext>
            </a:extLst>
          </p:cNvPr>
          <p:cNvPicPr>
            <a:picLocks noChangeAspect="1"/>
          </p:cNvPicPr>
          <p:nvPr/>
        </p:nvPicPr>
        <p:blipFill>
          <a:blip r:embed="rId5"/>
          <a:stretch>
            <a:fillRect/>
          </a:stretch>
        </p:blipFill>
        <p:spPr>
          <a:xfrm>
            <a:off x="4469839" y="2065893"/>
            <a:ext cx="1422400" cy="1422400"/>
          </a:xfrm>
          <a:prstGeom prst="rect">
            <a:avLst/>
          </a:prstGeom>
        </p:spPr>
      </p:pic>
      <p:sp>
        <p:nvSpPr>
          <p:cNvPr id="11" name="TextBox 10">
            <a:extLst>
              <a:ext uri="{FF2B5EF4-FFF2-40B4-BE49-F238E27FC236}">
                <a16:creationId xmlns:a16="http://schemas.microsoft.com/office/drawing/2014/main" id="{E1661BCF-1047-89FC-5E59-03830ABF8ED8}"/>
              </a:ext>
            </a:extLst>
          </p:cNvPr>
          <p:cNvSpPr txBox="1"/>
          <p:nvPr/>
        </p:nvSpPr>
        <p:spPr>
          <a:xfrm>
            <a:off x="4451605" y="3561063"/>
            <a:ext cx="1540806" cy="646331"/>
          </a:xfrm>
          <a:prstGeom prst="rect">
            <a:avLst/>
          </a:prstGeom>
          <a:noFill/>
        </p:spPr>
        <p:txBody>
          <a:bodyPr wrap="none" rtlCol="0">
            <a:spAutoFit/>
          </a:bodyPr>
          <a:lstStyle/>
          <a:p>
            <a:r>
              <a:rPr lang="en-US" sz="1200"/>
              <a:t>Mariastella Botticini</a:t>
            </a:r>
          </a:p>
          <a:p>
            <a:r>
              <a:rPr lang="en-US" sz="1200"/>
              <a:t>President European </a:t>
            </a:r>
          </a:p>
          <a:p>
            <a:r>
              <a:rPr lang="en-US" sz="1200"/>
              <a:t>Economic Association</a:t>
            </a:r>
          </a:p>
        </p:txBody>
      </p:sp>
      <p:pic>
        <p:nvPicPr>
          <p:cNvPr id="13" name="Picture 12">
            <a:extLst>
              <a:ext uri="{FF2B5EF4-FFF2-40B4-BE49-F238E27FC236}">
                <a16:creationId xmlns:a16="http://schemas.microsoft.com/office/drawing/2014/main" id="{5B14E950-0D1C-0361-8554-73ABA3DED330}"/>
              </a:ext>
            </a:extLst>
          </p:cNvPr>
          <p:cNvPicPr>
            <a:picLocks noChangeAspect="1"/>
          </p:cNvPicPr>
          <p:nvPr/>
        </p:nvPicPr>
        <p:blipFill>
          <a:blip r:embed="rId6"/>
          <a:stretch>
            <a:fillRect/>
          </a:stretch>
        </p:blipFill>
        <p:spPr>
          <a:xfrm>
            <a:off x="6787929" y="2087058"/>
            <a:ext cx="1270000" cy="1270000"/>
          </a:xfrm>
          <a:prstGeom prst="rect">
            <a:avLst/>
          </a:prstGeom>
        </p:spPr>
      </p:pic>
      <p:sp>
        <p:nvSpPr>
          <p:cNvPr id="14" name="TextBox 13">
            <a:extLst>
              <a:ext uri="{FF2B5EF4-FFF2-40B4-BE49-F238E27FC236}">
                <a16:creationId xmlns:a16="http://schemas.microsoft.com/office/drawing/2014/main" id="{0589CECA-803B-8116-923B-E0C8BF19520D}"/>
              </a:ext>
            </a:extLst>
          </p:cNvPr>
          <p:cNvSpPr txBox="1"/>
          <p:nvPr/>
        </p:nvSpPr>
        <p:spPr>
          <a:xfrm>
            <a:off x="6758417" y="3488293"/>
            <a:ext cx="1275286" cy="646331"/>
          </a:xfrm>
          <a:prstGeom prst="rect">
            <a:avLst/>
          </a:prstGeom>
          <a:noFill/>
        </p:spPr>
        <p:txBody>
          <a:bodyPr wrap="none" rtlCol="0">
            <a:spAutoFit/>
          </a:bodyPr>
          <a:lstStyle/>
          <a:p>
            <a:r>
              <a:rPr lang="en-US" sz="1200"/>
              <a:t>Mary Morgan</a:t>
            </a:r>
          </a:p>
          <a:p>
            <a:r>
              <a:rPr lang="en-US" sz="1200"/>
              <a:t>President Royal </a:t>
            </a:r>
          </a:p>
          <a:p>
            <a:r>
              <a:rPr lang="en-US" sz="1200"/>
              <a:t>Economic Society</a:t>
            </a:r>
          </a:p>
        </p:txBody>
      </p:sp>
      <p:pic>
        <p:nvPicPr>
          <p:cNvPr id="16" name="Picture 15">
            <a:extLst>
              <a:ext uri="{FF2B5EF4-FFF2-40B4-BE49-F238E27FC236}">
                <a16:creationId xmlns:a16="http://schemas.microsoft.com/office/drawing/2014/main" id="{90F1F7D2-84E4-BBFA-4170-49295542AA57}"/>
              </a:ext>
            </a:extLst>
          </p:cNvPr>
          <p:cNvPicPr>
            <a:picLocks noChangeAspect="1"/>
          </p:cNvPicPr>
          <p:nvPr/>
        </p:nvPicPr>
        <p:blipFill>
          <a:blip r:embed="rId7"/>
          <a:stretch>
            <a:fillRect/>
          </a:stretch>
        </p:blipFill>
        <p:spPr>
          <a:xfrm>
            <a:off x="6879771" y="4396280"/>
            <a:ext cx="1358900" cy="1498600"/>
          </a:xfrm>
          <a:prstGeom prst="rect">
            <a:avLst/>
          </a:prstGeom>
        </p:spPr>
      </p:pic>
      <p:sp>
        <p:nvSpPr>
          <p:cNvPr id="17" name="TextBox 16">
            <a:extLst>
              <a:ext uri="{FF2B5EF4-FFF2-40B4-BE49-F238E27FC236}">
                <a16:creationId xmlns:a16="http://schemas.microsoft.com/office/drawing/2014/main" id="{644DC09C-946A-9D73-97E0-C074921C389E}"/>
              </a:ext>
            </a:extLst>
          </p:cNvPr>
          <p:cNvSpPr txBox="1"/>
          <p:nvPr/>
        </p:nvSpPr>
        <p:spPr>
          <a:xfrm>
            <a:off x="6795552" y="5937454"/>
            <a:ext cx="1632498" cy="646331"/>
          </a:xfrm>
          <a:prstGeom prst="rect">
            <a:avLst/>
          </a:prstGeom>
          <a:noFill/>
        </p:spPr>
        <p:txBody>
          <a:bodyPr wrap="none" rtlCol="0">
            <a:spAutoFit/>
          </a:bodyPr>
          <a:lstStyle/>
          <a:p>
            <a:r>
              <a:rPr lang="en-US" sz="1200"/>
              <a:t>Rosa Matzkin</a:t>
            </a:r>
          </a:p>
          <a:p>
            <a:r>
              <a:rPr lang="en-US" sz="1200"/>
              <a:t>President Econometric </a:t>
            </a:r>
          </a:p>
          <a:p>
            <a:r>
              <a:rPr lang="en-US" sz="1200"/>
              <a:t>Society</a:t>
            </a:r>
          </a:p>
        </p:txBody>
      </p:sp>
      <p:pic>
        <p:nvPicPr>
          <p:cNvPr id="19" name="Picture 18">
            <a:extLst>
              <a:ext uri="{FF2B5EF4-FFF2-40B4-BE49-F238E27FC236}">
                <a16:creationId xmlns:a16="http://schemas.microsoft.com/office/drawing/2014/main" id="{4EC42CAE-382F-2C7C-7F75-DCE3C5A5D71E}"/>
              </a:ext>
            </a:extLst>
          </p:cNvPr>
          <p:cNvPicPr>
            <a:picLocks noChangeAspect="1"/>
          </p:cNvPicPr>
          <p:nvPr/>
        </p:nvPicPr>
        <p:blipFill>
          <a:blip r:embed="rId8"/>
          <a:stretch>
            <a:fillRect/>
          </a:stretch>
        </p:blipFill>
        <p:spPr>
          <a:xfrm>
            <a:off x="2305850" y="2052695"/>
            <a:ext cx="1739900" cy="1155700"/>
          </a:xfrm>
          <a:prstGeom prst="rect">
            <a:avLst/>
          </a:prstGeom>
        </p:spPr>
      </p:pic>
      <p:sp>
        <p:nvSpPr>
          <p:cNvPr id="20" name="TextBox 19">
            <a:extLst>
              <a:ext uri="{FF2B5EF4-FFF2-40B4-BE49-F238E27FC236}">
                <a16:creationId xmlns:a16="http://schemas.microsoft.com/office/drawing/2014/main" id="{30865986-BBFF-55B7-8371-B1D65ABE11E6}"/>
              </a:ext>
            </a:extLst>
          </p:cNvPr>
          <p:cNvSpPr txBox="1"/>
          <p:nvPr/>
        </p:nvSpPr>
        <p:spPr>
          <a:xfrm>
            <a:off x="2240033" y="3239552"/>
            <a:ext cx="1217834" cy="461665"/>
          </a:xfrm>
          <a:prstGeom prst="rect">
            <a:avLst/>
          </a:prstGeom>
          <a:noFill/>
        </p:spPr>
        <p:txBody>
          <a:bodyPr wrap="none" rtlCol="0">
            <a:spAutoFit/>
          </a:bodyPr>
          <a:lstStyle/>
          <a:p>
            <a:r>
              <a:rPr lang="en-US" sz="1200"/>
              <a:t>Sharon White</a:t>
            </a:r>
          </a:p>
          <a:p>
            <a:r>
              <a:rPr lang="en-US" sz="1200"/>
              <a:t>Chair John Lewis</a:t>
            </a:r>
          </a:p>
        </p:txBody>
      </p:sp>
      <p:pic>
        <p:nvPicPr>
          <p:cNvPr id="22" name="Picture 21">
            <a:extLst>
              <a:ext uri="{FF2B5EF4-FFF2-40B4-BE49-F238E27FC236}">
                <a16:creationId xmlns:a16="http://schemas.microsoft.com/office/drawing/2014/main" id="{FCE3B415-38F8-461E-3DC4-9F3AE7CBF6A5}"/>
              </a:ext>
            </a:extLst>
          </p:cNvPr>
          <p:cNvPicPr>
            <a:picLocks noChangeAspect="1"/>
          </p:cNvPicPr>
          <p:nvPr/>
        </p:nvPicPr>
        <p:blipFill>
          <a:blip r:embed="rId9"/>
          <a:stretch>
            <a:fillRect/>
          </a:stretch>
        </p:blipFill>
        <p:spPr>
          <a:xfrm>
            <a:off x="4492575" y="4529630"/>
            <a:ext cx="1638300" cy="1231900"/>
          </a:xfrm>
          <a:prstGeom prst="rect">
            <a:avLst/>
          </a:prstGeom>
        </p:spPr>
      </p:pic>
      <p:sp>
        <p:nvSpPr>
          <p:cNvPr id="23" name="TextBox 22">
            <a:extLst>
              <a:ext uri="{FF2B5EF4-FFF2-40B4-BE49-F238E27FC236}">
                <a16:creationId xmlns:a16="http://schemas.microsoft.com/office/drawing/2014/main" id="{EDACDAA6-3EEB-8C64-F21A-D0A7AE5987F2}"/>
              </a:ext>
            </a:extLst>
          </p:cNvPr>
          <p:cNvSpPr txBox="1"/>
          <p:nvPr/>
        </p:nvSpPr>
        <p:spPr>
          <a:xfrm>
            <a:off x="4451605" y="5892755"/>
            <a:ext cx="1932709" cy="461665"/>
          </a:xfrm>
          <a:prstGeom prst="rect">
            <a:avLst/>
          </a:prstGeom>
          <a:noFill/>
        </p:spPr>
        <p:txBody>
          <a:bodyPr wrap="none" rtlCol="0">
            <a:spAutoFit/>
          </a:bodyPr>
          <a:lstStyle/>
          <a:p>
            <a:r>
              <a:rPr lang="en-US" sz="1200"/>
              <a:t>Swati Dhingra</a:t>
            </a:r>
          </a:p>
          <a:p>
            <a:r>
              <a:rPr lang="en-US" sz="1200"/>
              <a:t>Monetary Policy Committee</a:t>
            </a:r>
          </a:p>
        </p:txBody>
      </p:sp>
      <p:pic>
        <p:nvPicPr>
          <p:cNvPr id="25" name="Picture 24">
            <a:extLst>
              <a:ext uri="{FF2B5EF4-FFF2-40B4-BE49-F238E27FC236}">
                <a16:creationId xmlns:a16="http://schemas.microsoft.com/office/drawing/2014/main" id="{3D5AFA03-A639-9F6F-684B-206D0AE6D798}"/>
              </a:ext>
            </a:extLst>
          </p:cNvPr>
          <p:cNvPicPr>
            <a:picLocks noChangeAspect="1"/>
          </p:cNvPicPr>
          <p:nvPr/>
        </p:nvPicPr>
        <p:blipFill>
          <a:blip r:embed="rId10"/>
          <a:stretch>
            <a:fillRect/>
          </a:stretch>
        </p:blipFill>
        <p:spPr>
          <a:xfrm>
            <a:off x="2305850" y="4352641"/>
            <a:ext cx="1739900" cy="1155700"/>
          </a:xfrm>
          <a:prstGeom prst="rect">
            <a:avLst/>
          </a:prstGeom>
        </p:spPr>
      </p:pic>
      <p:sp>
        <p:nvSpPr>
          <p:cNvPr id="26" name="TextBox 25">
            <a:extLst>
              <a:ext uri="{FF2B5EF4-FFF2-40B4-BE49-F238E27FC236}">
                <a16:creationId xmlns:a16="http://schemas.microsoft.com/office/drawing/2014/main" id="{B99D6586-C83C-F75A-7F4B-57CD21D7E2AF}"/>
              </a:ext>
            </a:extLst>
          </p:cNvPr>
          <p:cNvSpPr txBox="1"/>
          <p:nvPr/>
        </p:nvSpPr>
        <p:spPr>
          <a:xfrm>
            <a:off x="2300564" y="5661922"/>
            <a:ext cx="1645066" cy="646331"/>
          </a:xfrm>
          <a:prstGeom prst="rect">
            <a:avLst/>
          </a:prstGeom>
          <a:noFill/>
        </p:spPr>
        <p:txBody>
          <a:bodyPr wrap="none" rtlCol="0">
            <a:spAutoFit/>
          </a:bodyPr>
          <a:lstStyle/>
          <a:p>
            <a:r>
              <a:rPr lang="en-US" sz="1200"/>
              <a:t>Sam Beckett</a:t>
            </a:r>
          </a:p>
          <a:p>
            <a:r>
              <a:rPr lang="en-US" sz="1200"/>
              <a:t>Chief Economic Adviser</a:t>
            </a:r>
          </a:p>
          <a:p>
            <a:r>
              <a:rPr lang="en-US" sz="1200"/>
              <a:t>HM Treasury</a:t>
            </a:r>
          </a:p>
        </p:txBody>
      </p:sp>
      <p:sp>
        <p:nvSpPr>
          <p:cNvPr id="3" name="Slide Number Placeholder 2">
            <a:extLst>
              <a:ext uri="{FF2B5EF4-FFF2-40B4-BE49-F238E27FC236}">
                <a16:creationId xmlns:a16="http://schemas.microsoft.com/office/drawing/2014/main" id="{B17CDA4E-76EA-C197-4961-8A3208321466}"/>
              </a:ext>
            </a:extLst>
          </p:cNvPr>
          <p:cNvSpPr>
            <a:spLocks noGrp="1"/>
          </p:cNvSpPr>
          <p:nvPr>
            <p:ph type="sldNum" sz="quarter" idx="12"/>
          </p:nvPr>
        </p:nvSpPr>
        <p:spPr/>
        <p:txBody>
          <a:bodyPr/>
          <a:lstStyle/>
          <a:p>
            <a:fld id="{25FAFA3B-9429-9C46-8F03-B89EE4C5C18C}" type="slidenum">
              <a:rPr lang="en-GB"/>
              <a:t>28</a:t>
            </a:fld>
            <a:endParaRPr lang="en-GB"/>
          </a:p>
        </p:txBody>
      </p:sp>
    </p:spTree>
    <p:extLst>
      <p:ext uri="{BB962C8B-B14F-4D97-AF65-F5344CB8AC3E}">
        <p14:creationId xmlns:p14="http://schemas.microsoft.com/office/powerpoint/2010/main" val="80118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4A87-1A1D-D29E-CCF9-C37C4AEDE07C}"/>
              </a:ext>
            </a:extLst>
          </p:cNvPr>
          <p:cNvSpPr>
            <a:spLocks noGrp="1"/>
          </p:cNvSpPr>
          <p:nvPr>
            <p:ph type="title"/>
          </p:nvPr>
        </p:nvSpPr>
        <p:spPr/>
        <p:txBody>
          <a:bodyPr>
            <a:normAutofit/>
          </a:bodyPr>
          <a:lstStyle/>
          <a:p>
            <a:r>
              <a:rPr lang="en-US" sz="3200" dirty="0"/>
              <a:t>The gender gap in </a:t>
            </a:r>
            <a:r>
              <a:rPr lang="en-US" sz="3200" b="1" dirty="0"/>
              <a:t>earnings</a:t>
            </a:r>
            <a:r>
              <a:rPr lang="en-US" sz="3200" dirty="0"/>
              <a:t> in the UK</a:t>
            </a:r>
          </a:p>
        </p:txBody>
      </p:sp>
      <p:sp>
        <p:nvSpPr>
          <p:cNvPr id="3" name="Content Placeholder 2">
            <a:extLst>
              <a:ext uri="{FF2B5EF4-FFF2-40B4-BE49-F238E27FC236}">
                <a16:creationId xmlns:a16="http://schemas.microsoft.com/office/drawing/2014/main" id="{E5EC1B2E-C4C4-FEFF-178E-11B065C6FE29}"/>
              </a:ext>
            </a:extLst>
          </p:cNvPr>
          <p:cNvSpPr>
            <a:spLocks noGrp="1"/>
          </p:cNvSpPr>
          <p:nvPr>
            <p:ph idx="1"/>
          </p:nvPr>
        </p:nvSpPr>
        <p:spPr/>
        <p:txBody>
          <a:bodyPr/>
          <a:lstStyle/>
          <a:p>
            <a:pPr marL="0" indent="0">
              <a:buNone/>
            </a:pPr>
            <a:r>
              <a:rPr lang="en-US" dirty="0"/>
              <a:t>The average working age woman in the UK earns </a:t>
            </a:r>
          </a:p>
          <a:p>
            <a:pPr marL="0" indent="0">
              <a:buNone/>
            </a:pPr>
            <a:r>
              <a:rPr lang="en-US" b="1" dirty="0"/>
              <a:t>40% less</a:t>
            </a:r>
            <a:r>
              <a:rPr lang="en-US" dirty="0"/>
              <a:t> than the average working age man </a:t>
            </a:r>
          </a:p>
          <a:p>
            <a:pPr marL="0" indent="0">
              <a:buNone/>
            </a:pPr>
            <a:endParaRPr lang="en-US" dirty="0"/>
          </a:p>
          <a:p>
            <a:pPr marL="0" indent="0">
              <a:buNone/>
            </a:pPr>
            <a:endParaRPr lang="en-US" dirty="0"/>
          </a:p>
        </p:txBody>
      </p:sp>
      <p:pic>
        <p:nvPicPr>
          <p:cNvPr id="12" name="Graphic 11" descr="Woman with solid fill">
            <a:extLst>
              <a:ext uri="{FF2B5EF4-FFF2-40B4-BE49-F238E27FC236}">
                <a16:creationId xmlns:a16="http://schemas.microsoft.com/office/drawing/2014/main" id="{05094018-C845-89C1-63BC-02BCD8A6F3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008" y="2969805"/>
            <a:ext cx="2649599" cy="2649599"/>
          </a:xfrm>
          <a:prstGeom prst="rect">
            <a:avLst/>
          </a:prstGeom>
        </p:spPr>
      </p:pic>
      <p:pic>
        <p:nvPicPr>
          <p:cNvPr id="14" name="Graphic 13" descr="Man with solid fill">
            <a:extLst>
              <a:ext uri="{FF2B5EF4-FFF2-40B4-BE49-F238E27FC236}">
                <a16:creationId xmlns:a16="http://schemas.microsoft.com/office/drawing/2014/main" id="{921D15C9-C784-E3B1-8ED4-D55C75AC99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0712" y="3011509"/>
            <a:ext cx="2649599" cy="2649599"/>
          </a:xfrm>
          <a:prstGeom prst="rect">
            <a:avLst/>
          </a:prstGeom>
        </p:spPr>
      </p:pic>
      <p:sp>
        <p:nvSpPr>
          <p:cNvPr id="15" name="TextBox 14">
            <a:extLst>
              <a:ext uri="{FF2B5EF4-FFF2-40B4-BE49-F238E27FC236}">
                <a16:creationId xmlns:a16="http://schemas.microsoft.com/office/drawing/2014/main" id="{DAF0E3CC-C1C2-5FD8-850B-FCD1EEDB2F72}"/>
              </a:ext>
            </a:extLst>
          </p:cNvPr>
          <p:cNvSpPr txBox="1"/>
          <p:nvPr/>
        </p:nvSpPr>
        <p:spPr>
          <a:xfrm>
            <a:off x="5813906" y="3292514"/>
            <a:ext cx="1374094" cy="523220"/>
          </a:xfrm>
          <a:prstGeom prst="rect">
            <a:avLst/>
          </a:prstGeom>
          <a:noFill/>
        </p:spPr>
        <p:txBody>
          <a:bodyPr wrap="none" rtlCol="0">
            <a:spAutoFit/>
          </a:bodyPr>
          <a:lstStyle/>
          <a:p>
            <a:r>
              <a:rPr lang="en-US" sz="2800" b="1" dirty="0">
                <a:solidFill>
                  <a:srgbClr val="00B0F0"/>
                </a:solidFill>
              </a:rPr>
              <a:t>£10,000</a:t>
            </a:r>
          </a:p>
        </p:txBody>
      </p:sp>
      <p:sp>
        <p:nvSpPr>
          <p:cNvPr id="16" name="TextBox 15">
            <a:extLst>
              <a:ext uri="{FF2B5EF4-FFF2-40B4-BE49-F238E27FC236}">
                <a16:creationId xmlns:a16="http://schemas.microsoft.com/office/drawing/2014/main" id="{ADE8419F-F583-91A3-0FB0-0040358B9E44}"/>
              </a:ext>
            </a:extLst>
          </p:cNvPr>
          <p:cNvSpPr txBox="1"/>
          <p:nvPr/>
        </p:nvSpPr>
        <p:spPr>
          <a:xfrm>
            <a:off x="2496660" y="3292514"/>
            <a:ext cx="1191352" cy="523220"/>
          </a:xfrm>
          <a:prstGeom prst="rect">
            <a:avLst/>
          </a:prstGeom>
          <a:noFill/>
        </p:spPr>
        <p:txBody>
          <a:bodyPr wrap="none" rtlCol="0">
            <a:spAutoFit/>
          </a:bodyPr>
          <a:lstStyle/>
          <a:p>
            <a:r>
              <a:rPr lang="en-US" sz="2800" b="1" dirty="0">
                <a:solidFill>
                  <a:srgbClr val="D715C9"/>
                </a:solidFill>
              </a:rPr>
              <a:t>£6,000</a:t>
            </a:r>
          </a:p>
        </p:txBody>
      </p:sp>
      <p:sp>
        <p:nvSpPr>
          <p:cNvPr id="17" name="TextBox 16">
            <a:extLst>
              <a:ext uri="{FF2B5EF4-FFF2-40B4-BE49-F238E27FC236}">
                <a16:creationId xmlns:a16="http://schemas.microsoft.com/office/drawing/2014/main" id="{F86BEBAD-3C0F-EF84-9C54-6AC04C73FD67}"/>
              </a:ext>
            </a:extLst>
          </p:cNvPr>
          <p:cNvSpPr txBox="1"/>
          <p:nvPr/>
        </p:nvSpPr>
        <p:spPr>
          <a:xfrm>
            <a:off x="458008" y="6311899"/>
            <a:ext cx="4140364" cy="276999"/>
          </a:xfrm>
          <a:prstGeom prst="rect">
            <a:avLst/>
          </a:prstGeom>
          <a:noFill/>
        </p:spPr>
        <p:txBody>
          <a:bodyPr wrap="none" rtlCol="0">
            <a:spAutoFit/>
          </a:bodyPr>
          <a:lstStyle/>
          <a:p>
            <a:r>
              <a:rPr lang="en-US" sz="1200" dirty="0"/>
              <a:t>Source: </a:t>
            </a:r>
            <a:r>
              <a:rPr lang="en-US" sz="1200" i="1" dirty="0"/>
              <a:t>https://</a:t>
            </a:r>
            <a:r>
              <a:rPr lang="en-US" sz="1200" i="1" dirty="0" err="1"/>
              <a:t>ifs.org.uk</a:t>
            </a:r>
            <a:r>
              <a:rPr lang="en-US" sz="1200" i="1" dirty="0"/>
              <a:t>/inequality/women-and-men-at-work/</a:t>
            </a:r>
          </a:p>
        </p:txBody>
      </p:sp>
      <p:sp>
        <p:nvSpPr>
          <p:cNvPr id="4" name="Slide Number Placeholder 3">
            <a:extLst>
              <a:ext uri="{FF2B5EF4-FFF2-40B4-BE49-F238E27FC236}">
                <a16:creationId xmlns:a16="http://schemas.microsoft.com/office/drawing/2014/main" id="{7C631B8B-DC68-CCD8-FB38-AE5ABDECC013}"/>
              </a:ext>
            </a:extLst>
          </p:cNvPr>
          <p:cNvSpPr>
            <a:spLocks noGrp="1"/>
          </p:cNvSpPr>
          <p:nvPr>
            <p:ph type="sldNum" sz="quarter" idx="12"/>
          </p:nvPr>
        </p:nvSpPr>
        <p:spPr/>
        <p:txBody>
          <a:bodyPr/>
          <a:lstStyle/>
          <a:p>
            <a:fld id="{25FAFA3B-9429-9C46-8F03-B89EE4C5C18C}" type="slidenum">
              <a:rPr lang="en-GB"/>
              <a:t>3</a:t>
            </a:fld>
            <a:endParaRPr lang="en-GB"/>
          </a:p>
        </p:txBody>
      </p:sp>
    </p:spTree>
    <p:extLst>
      <p:ext uri="{BB962C8B-B14F-4D97-AF65-F5344CB8AC3E}">
        <p14:creationId xmlns:p14="http://schemas.microsoft.com/office/powerpoint/2010/main" val="242980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4620-8DB0-4073-884F-4010266D969A}"/>
              </a:ext>
            </a:extLst>
          </p:cNvPr>
          <p:cNvSpPr>
            <a:spLocks noGrp="1"/>
          </p:cNvSpPr>
          <p:nvPr>
            <p:ph type="title"/>
          </p:nvPr>
        </p:nvSpPr>
        <p:spPr/>
        <p:txBody>
          <a:bodyPr>
            <a:normAutofit/>
          </a:bodyPr>
          <a:lstStyle/>
          <a:p>
            <a:r>
              <a:rPr lang="en-GB" sz="3200" dirty="0"/>
              <a:t>Women and men at work</a:t>
            </a:r>
          </a:p>
        </p:txBody>
      </p:sp>
      <p:pic>
        <p:nvPicPr>
          <p:cNvPr id="5" name="Picture 4">
            <a:extLst>
              <a:ext uri="{FF2B5EF4-FFF2-40B4-BE49-F238E27FC236}">
                <a16:creationId xmlns:a16="http://schemas.microsoft.com/office/drawing/2014/main" id="{E66FBBDC-476C-8C17-F5DD-3B5AAFE9841F}"/>
              </a:ext>
            </a:extLst>
          </p:cNvPr>
          <p:cNvPicPr>
            <a:picLocks noChangeAspect="1"/>
          </p:cNvPicPr>
          <p:nvPr/>
        </p:nvPicPr>
        <p:blipFill>
          <a:blip r:embed="rId2"/>
          <a:stretch>
            <a:fillRect/>
          </a:stretch>
        </p:blipFill>
        <p:spPr>
          <a:xfrm>
            <a:off x="628649" y="1617429"/>
            <a:ext cx="3168800" cy="4511512"/>
          </a:xfrm>
          <a:prstGeom prst="rect">
            <a:avLst/>
          </a:prstGeom>
        </p:spPr>
      </p:pic>
      <p:sp>
        <p:nvSpPr>
          <p:cNvPr id="6" name="TextBox 5">
            <a:extLst>
              <a:ext uri="{FF2B5EF4-FFF2-40B4-BE49-F238E27FC236}">
                <a16:creationId xmlns:a16="http://schemas.microsoft.com/office/drawing/2014/main" id="{6B2864F9-11D4-4E47-977E-EAC85DCB4002}"/>
              </a:ext>
            </a:extLst>
          </p:cNvPr>
          <p:cNvSpPr txBox="1"/>
          <p:nvPr/>
        </p:nvSpPr>
        <p:spPr>
          <a:xfrm>
            <a:off x="458008" y="6311899"/>
            <a:ext cx="3625480" cy="276999"/>
          </a:xfrm>
          <a:prstGeom prst="rect">
            <a:avLst/>
          </a:prstGeom>
          <a:noFill/>
        </p:spPr>
        <p:txBody>
          <a:bodyPr wrap="none" rtlCol="0">
            <a:spAutoFit/>
          </a:bodyPr>
          <a:lstStyle/>
          <a:p>
            <a:r>
              <a:rPr lang="en-US" sz="1200" i="1" dirty="0"/>
              <a:t>https://</a:t>
            </a:r>
            <a:r>
              <a:rPr lang="en-US" sz="1200" i="1" dirty="0" err="1"/>
              <a:t>ifs.org.uk</a:t>
            </a:r>
            <a:r>
              <a:rPr lang="en-US" sz="1200" i="1" dirty="0"/>
              <a:t>/inequality/women-and-men-at-work/</a:t>
            </a:r>
          </a:p>
        </p:txBody>
      </p:sp>
      <p:pic>
        <p:nvPicPr>
          <p:cNvPr id="8" name="Picture 7">
            <a:extLst>
              <a:ext uri="{FF2B5EF4-FFF2-40B4-BE49-F238E27FC236}">
                <a16:creationId xmlns:a16="http://schemas.microsoft.com/office/drawing/2014/main" id="{A37D985E-8D98-B9B4-6157-0737D90CD27E}"/>
              </a:ext>
            </a:extLst>
          </p:cNvPr>
          <p:cNvPicPr>
            <a:picLocks noChangeAspect="1"/>
          </p:cNvPicPr>
          <p:nvPr/>
        </p:nvPicPr>
        <p:blipFill>
          <a:blip r:embed="rId3"/>
          <a:stretch>
            <a:fillRect/>
          </a:stretch>
        </p:blipFill>
        <p:spPr>
          <a:xfrm>
            <a:off x="5484311" y="1486197"/>
            <a:ext cx="1067095" cy="1067095"/>
          </a:xfrm>
          <a:prstGeom prst="rect">
            <a:avLst/>
          </a:prstGeom>
        </p:spPr>
      </p:pic>
      <p:pic>
        <p:nvPicPr>
          <p:cNvPr id="10" name="Picture 9">
            <a:extLst>
              <a:ext uri="{FF2B5EF4-FFF2-40B4-BE49-F238E27FC236}">
                <a16:creationId xmlns:a16="http://schemas.microsoft.com/office/drawing/2014/main" id="{49203D3C-9777-1126-096F-B193B9740701}"/>
              </a:ext>
            </a:extLst>
          </p:cNvPr>
          <p:cNvPicPr>
            <a:picLocks noChangeAspect="1"/>
          </p:cNvPicPr>
          <p:nvPr/>
        </p:nvPicPr>
        <p:blipFill>
          <a:blip r:embed="rId4"/>
          <a:stretch>
            <a:fillRect/>
          </a:stretch>
        </p:blipFill>
        <p:spPr>
          <a:xfrm>
            <a:off x="5484311" y="5023212"/>
            <a:ext cx="1086549" cy="1086549"/>
          </a:xfrm>
          <a:prstGeom prst="rect">
            <a:avLst/>
          </a:prstGeom>
        </p:spPr>
      </p:pic>
      <p:pic>
        <p:nvPicPr>
          <p:cNvPr id="12" name="Picture 11">
            <a:extLst>
              <a:ext uri="{FF2B5EF4-FFF2-40B4-BE49-F238E27FC236}">
                <a16:creationId xmlns:a16="http://schemas.microsoft.com/office/drawing/2014/main" id="{40BFCD19-C25E-BA0E-CF42-AF580DB96375}"/>
              </a:ext>
            </a:extLst>
          </p:cNvPr>
          <p:cNvPicPr>
            <a:picLocks noChangeAspect="1"/>
          </p:cNvPicPr>
          <p:nvPr/>
        </p:nvPicPr>
        <p:blipFill>
          <a:blip r:embed="rId5"/>
          <a:stretch>
            <a:fillRect/>
          </a:stretch>
        </p:blipFill>
        <p:spPr>
          <a:xfrm>
            <a:off x="5494621" y="3871373"/>
            <a:ext cx="1056785" cy="1056785"/>
          </a:xfrm>
          <a:prstGeom prst="rect">
            <a:avLst/>
          </a:prstGeom>
        </p:spPr>
      </p:pic>
      <p:pic>
        <p:nvPicPr>
          <p:cNvPr id="14" name="Picture 13">
            <a:extLst>
              <a:ext uri="{FF2B5EF4-FFF2-40B4-BE49-F238E27FC236}">
                <a16:creationId xmlns:a16="http://schemas.microsoft.com/office/drawing/2014/main" id="{008DB628-449E-CDC0-4C32-5CD923FA4AB4}"/>
              </a:ext>
            </a:extLst>
          </p:cNvPr>
          <p:cNvPicPr>
            <a:picLocks noChangeAspect="1"/>
          </p:cNvPicPr>
          <p:nvPr/>
        </p:nvPicPr>
        <p:blipFill>
          <a:blip r:embed="rId6"/>
          <a:stretch>
            <a:fillRect/>
          </a:stretch>
        </p:blipFill>
        <p:spPr>
          <a:xfrm>
            <a:off x="5484311" y="2663679"/>
            <a:ext cx="1086549" cy="1086549"/>
          </a:xfrm>
          <a:prstGeom prst="rect">
            <a:avLst/>
          </a:prstGeom>
        </p:spPr>
      </p:pic>
      <p:sp>
        <p:nvSpPr>
          <p:cNvPr id="15" name="TextBox 14">
            <a:extLst>
              <a:ext uri="{FF2B5EF4-FFF2-40B4-BE49-F238E27FC236}">
                <a16:creationId xmlns:a16="http://schemas.microsoft.com/office/drawing/2014/main" id="{F62B705E-7EFA-55A0-F86A-FBC9078FD35B}"/>
              </a:ext>
            </a:extLst>
          </p:cNvPr>
          <p:cNvSpPr txBox="1"/>
          <p:nvPr/>
        </p:nvSpPr>
        <p:spPr>
          <a:xfrm>
            <a:off x="6680182" y="1913230"/>
            <a:ext cx="2117054" cy="276999"/>
          </a:xfrm>
          <a:prstGeom prst="rect">
            <a:avLst/>
          </a:prstGeom>
          <a:noFill/>
        </p:spPr>
        <p:txBody>
          <a:bodyPr wrap="none" rtlCol="0">
            <a:spAutoFit/>
          </a:bodyPr>
          <a:lstStyle/>
          <a:p>
            <a:r>
              <a:rPr lang="en-US" sz="1200" i="1" dirty="0"/>
              <a:t>Alison Andrews, IFS and Oxford</a:t>
            </a:r>
          </a:p>
        </p:txBody>
      </p:sp>
      <p:sp>
        <p:nvSpPr>
          <p:cNvPr id="16" name="TextBox 15">
            <a:extLst>
              <a:ext uri="{FF2B5EF4-FFF2-40B4-BE49-F238E27FC236}">
                <a16:creationId xmlns:a16="http://schemas.microsoft.com/office/drawing/2014/main" id="{3F6B824E-67B2-D0FF-FEE2-430625232F91}"/>
              </a:ext>
            </a:extLst>
          </p:cNvPr>
          <p:cNvSpPr txBox="1"/>
          <p:nvPr/>
        </p:nvSpPr>
        <p:spPr>
          <a:xfrm>
            <a:off x="6680182" y="2941452"/>
            <a:ext cx="1486304" cy="276999"/>
          </a:xfrm>
          <a:prstGeom prst="rect">
            <a:avLst/>
          </a:prstGeom>
          <a:noFill/>
        </p:spPr>
        <p:txBody>
          <a:bodyPr wrap="none" rtlCol="0">
            <a:spAutoFit/>
          </a:bodyPr>
          <a:lstStyle/>
          <a:p>
            <a:r>
              <a:rPr lang="en-US" sz="1200" i="1" dirty="0"/>
              <a:t>Oriana </a:t>
            </a:r>
            <a:r>
              <a:rPr lang="en-US" sz="1200" i="1" dirty="0" err="1"/>
              <a:t>Bandiera</a:t>
            </a:r>
            <a:r>
              <a:rPr lang="en-US" sz="1200" i="1" dirty="0"/>
              <a:t>, LSE</a:t>
            </a:r>
          </a:p>
        </p:txBody>
      </p:sp>
      <p:sp>
        <p:nvSpPr>
          <p:cNvPr id="17" name="TextBox 16">
            <a:extLst>
              <a:ext uri="{FF2B5EF4-FFF2-40B4-BE49-F238E27FC236}">
                <a16:creationId xmlns:a16="http://schemas.microsoft.com/office/drawing/2014/main" id="{04F54BC9-B7B8-1432-F5CA-C7305E356FF6}"/>
              </a:ext>
            </a:extLst>
          </p:cNvPr>
          <p:cNvSpPr txBox="1"/>
          <p:nvPr/>
        </p:nvSpPr>
        <p:spPr>
          <a:xfrm>
            <a:off x="6680182" y="4184719"/>
            <a:ext cx="2280496" cy="276999"/>
          </a:xfrm>
          <a:prstGeom prst="rect">
            <a:avLst/>
          </a:prstGeom>
          <a:noFill/>
        </p:spPr>
        <p:txBody>
          <a:bodyPr wrap="none" rtlCol="0">
            <a:spAutoFit/>
          </a:bodyPr>
          <a:lstStyle/>
          <a:p>
            <a:r>
              <a:rPr lang="en-US" sz="1200" i="1" dirty="0"/>
              <a:t>Monica Costa Dias, IFS and Bristol</a:t>
            </a:r>
          </a:p>
        </p:txBody>
      </p:sp>
      <p:sp>
        <p:nvSpPr>
          <p:cNvPr id="18" name="TextBox 17">
            <a:extLst>
              <a:ext uri="{FF2B5EF4-FFF2-40B4-BE49-F238E27FC236}">
                <a16:creationId xmlns:a16="http://schemas.microsoft.com/office/drawing/2014/main" id="{FA0ED46C-62C9-B8EC-DAE1-C84E8D51F592}"/>
              </a:ext>
            </a:extLst>
          </p:cNvPr>
          <p:cNvSpPr txBox="1"/>
          <p:nvPr/>
        </p:nvSpPr>
        <p:spPr>
          <a:xfrm>
            <a:off x="6680182" y="5427986"/>
            <a:ext cx="1435008" cy="276999"/>
          </a:xfrm>
          <a:prstGeom prst="rect">
            <a:avLst/>
          </a:prstGeom>
          <a:noFill/>
        </p:spPr>
        <p:txBody>
          <a:bodyPr wrap="none" rtlCol="0">
            <a:spAutoFit/>
          </a:bodyPr>
          <a:lstStyle/>
          <a:p>
            <a:r>
              <a:rPr lang="en-US" sz="1200" i="1" dirty="0"/>
              <a:t>Camille </a:t>
            </a:r>
            <a:r>
              <a:rPr lang="en-US" sz="1200" i="1" dirty="0" err="1"/>
              <a:t>Landais</a:t>
            </a:r>
            <a:r>
              <a:rPr lang="en-US" sz="1200" i="1" dirty="0"/>
              <a:t>, LSE</a:t>
            </a:r>
          </a:p>
        </p:txBody>
      </p:sp>
      <p:sp>
        <p:nvSpPr>
          <p:cNvPr id="3" name="Slide Number Placeholder 2">
            <a:extLst>
              <a:ext uri="{FF2B5EF4-FFF2-40B4-BE49-F238E27FC236}">
                <a16:creationId xmlns:a16="http://schemas.microsoft.com/office/drawing/2014/main" id="{8B9A9DBD-2BFA-E281-525E-AC1BE1A46BA0}"/>
              </a:ext>
            </a:extLst>
          </p:cNvPr>
          <p:cNvSpPr>
            <a:spLocks noGrp="1"/>
          </p:cNvSpPr>
          <p:nvPr>
            <p:ph type="sldNum" sz="quarter" idx="12"/>
          </p:nvPr>
        </p:nvSpPr>
        <p:spPr/>
        <p:txBody>
          <a:bodyPr/>
          <a:lstStyle/>
          <a:p>
            <a:fld id="{25FAFA3B-9429-9C46-8F03-B89EE4C5C18C}" type="slidenum">
              <a:rPr lang="en-GB"/>
              <a:t>4</a:t>
            </a:fld>
            <a:endParaRPr lang="en-GB"/>
          </a:p>
        </p:txBody>
      </p:sp>
    </p:spTree>
    <p:extLst>
      <p:ext uri="{BB962C8B-B14F-4D97-AF65-F5344CB8AC3E}">
        <p14:creationId xmlns:p14="http://schemas.microsoft.com/office/powerpoint/2010/main" val="369047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4A87-1A1D-D29E-CCF9-C37C4AEDE07C}"/>
              </a:ext>
            </a:extLst>
          </p:cNvPr>
          <p:cNvSpPr>
            <a:spLocks noGrp="1"/>
          </p:cNvSpPr>
          <p:nvPr>
            <p:ph type="title"/>
          </p:nvPr>
        </p:nvSpPr>
        <p:spPr/>
        <p:txBody>
          <a:bodyPr>
            <a:normAutofit/>
          </a:bodyPr>
          <a:lstStyle/>
          <a:p>
            <a:r>
              <a:rPr lang="en-US" sz="3200" dirty="0"/>
              <a:t>The gender gap in </a:t>
            </a:r>
            <a:r>
              <a:rPr lang="en-US" sz="3200" b="1" dirty="0"/>
              <a:t>earnings</a:t>
            </a:r>
            <a:r>
              <a:rPr lang="en-US" sz="3200" dirty="0"/>
              <a:t> in the UK</a:t>
            </a:r>
          </a:p>
        </p:txBody>
      </p:sp>
      <p:sp>
        <p:nvSpPr>
          <p:cNvPr id="3" name="Content Placeholder 2">
            <a:extLst>
              <a:ext uri="{FF2B5EF4-FFF2-40B4-BE49-F238E27FC236}">
                <a16:creationId xmlns:a16="http://schemas.microsoft.com/office/drawing/2014/main" id="{E5EC1B2E-C4C4-FEFF-178E-11B065C6FE29}"/>
              </a:ext>
            </a:extLst>
          </p:cNvPr>
          <p:cNvSpPr>
            <a:spLocks noGrp="1"/>
          </p:cNvSpPr>
          <p:nvPr>
            <p:ph idx="1"/>
          </p:nvPr>
        </p:nvSpPr>
        <p:spPr>
          <a:xfrm>
            <a:off x="628649" y="1825625"/>
            <a:ext cx="8181863" cy="4351338"/>
          </a:xfrm>
        </p:spPr>
        <p:txBody>
          <a:bodyPr/>
          <a:lstStyle/>
          <a:p>
            <a:pPr marL="0" indent="0">
              <a:buNone/>
            </a:pPr>
            <a:r>
              <a:rPr lang="en-US" dirty="0"/>
              <a:t>The earnings gap is higher for less educated women</a:t>
            </a:r>
          </a:p>
          <a:p>
            <a:pPr marL="0" indent="0">
              <a:buNone/>
            </a:pPr>
            <a:endParaRPr lang="en-US" dirty="0"/>
          </a:p>
          <a:p>
            <a:r>
              <a:rPr lang="en-US" dirty="0"/>
              <a:t>Low (GCSE)		average female earns</a:t>
            </a:r>
            <a:r>
              <a:rPr lang="en-US" b="1" dirty="0"/>
              <a:t> 50%</a:t>
            </a:r>
            <a:r>
              <a:rPr lang="en-US" dirty="0"/>
              <a:t> less than male</a:t>
            </a:r>
          </a:p>
          <a:p>
            <a:endParaRPr lang="en-US" dirty="0"/>
          </a:p>
          <a:p>
            <a:r>
              <a:rPr lang="en-US" dirty="0"/>
              <a:t>Medium (A-level)	average female earns </a:t>
            </a:r>
            <a:r>
              <a:rPr lang="en-US" b="1" dirty="0"/>
              <a:t>45%</a:t>
            </a:r>
            <a:r>
              <a:rPr lang="en-US" dirty="0"/>
              <a:t> less than male</a:t>
            </a:r>
          </a:p>
          <a:p>
            <a:endParaRPr lang="en-US" dirty="0"/>
          </a:p>
          <a:p>
            <a:r>
              <a:rPr lang="en-US" dirty="0"/>
              <a:t>High (university)	average female earns </a:t>
            </a:r>
            <a:r>
              <a:rPr lang="en-US" b="1" dirty="0"/>
              <a:t>35%</a:t>
            </a:r>
            <a:r>
              <a:rPr lang="en-US" dirty="0"/>
              <a:t> less than male</a:t>
            </a:r>
          </a:p>
          <a:p>
            <a:pPr marL="0" indent="0">
              <a:buNone/>
            </a:pPr>
            <a:endParaRPr lang="en-US" dirty="0"/>
          </a:p>
          <a:p>
            <a:pPr marL="0" indent="0">
              <a:buNone/>
            </a:pPr>
            <a:endParaRPr lang="en-US" dirty="0"/>
          </a:p>
        </p:txBody>
      </p:sp>
      <p:sp>
        <p:nvSpPr>
          <p:cNvPr id="17" name="TextBox 16">
            <a:extLst>
              <a:ext uri="{FF2B5EF4-FFF2-40B4-BE49-F238E27FC236}">
                <a16:creationId xmlns:a16="http://schemas.microsoft.com/office/drawing/2014/main" id="{F86BEBAD-3C0F-EF84-9C54-6AC04C73FD67}"/>
              </a:ext>
            </a:extLst>
          </p:cNvPr>
          <p:cNvSpPr txBox="1"/>
          <p:nvPr/>
        </p:nvSpPr>
        <p:spPr>
          <a:xfrm>
            <a:off x="458008" y="6311899"/>
            <a:ext cx="4140364" cy="276999"/>
          </a:xfrm>
          <a:prstGeom prst="rect">
            <a:avLst/>
          </a:prstGeom>
          <a:noFill/>
        </p:spPr>
        <p:txBody>
          <a:bodyPr wrap="none" rtlCol="0">
            <a:spAutoFit/>
          </a:bodyPr>
          <a:lstStyle/>
          <a:p>
            <a:r>
              <a:rPr lang="en-US" sz="1200"/>
              <a:t>Source: </a:t>
            </a:r>
            <a:r>
              <a:rPr lang="en-US" sz="1200" i="1"/>
              <a:t>https://ifs.org.uk/inequality/women-and-men-at-work/</a:t>
            </a:r>
          </a:p>
        </p:txBody>
      </p:sp>
      <p:sp>
        <p:nvSpPr>
          <p:cNvPr id="4" name="Slide Number Placeholder 3">
            <a:extLst>
              <a:ext uri="{FF2B5EF4-FFF2-40B4-BE49-F238E27FC236}">
                <a16:creationId xmlns:a16="http://schemas.microsoft.com/office/drawing/2014/main" id="{2ABA614C-0B03-4A73-6B84-C2D287822BB4}"/>
              </a:ext>
            </a:extLst>
          </p:cNvPr>
          <p:cNvSpPr>
            <a:spLocks noGrp="1"/>
          </p:cNvSpPr>
          <p:nvPr>
            <p:ph type="sldNum" sz="quarter" idx="12"/>
          </p:nvPr>
        </p:nvSpPr>
        <p:spPr/>
        <p:txBody>
          <a:bodyPr/>
          <a:lstStyle/>
          <a:p>
            <a:fld id="{25FAFA3B-9429-9C46-8F03-B89EE4C5C18C}" type="slidenum">
              <a:rPr lang="en-GB"/>
              <a:t>5</a:t>
            </a:fld>
            <a:endParaRPr lang="en-GB"/>
          </a:p>
        </p:txBody>
      </p:sp>
    </p:spTree>
    <p:extLst>
      <p:ext uri="{BB962C8B-B14F-4D97-AF65-F5344CB8AC3E}">
        <p14:creationId xmlns:p14="http://schemas.microsoft.com/office/powerpoint/2010/main" val="83927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4A87-1A1D-D29E-CCF9-C37C4AEDE07C}"/>
              </a:ext>
            </a:extLst>
          </p:cNvPr>
          <p:cNvSpPr>
            <a:spLocks noGrp="1"/>
          </p:cNvSpPr>
          <p:nvPr>
            <p:ph type="title"/>
          </p:nvPr>
        </p:nvSpPr>
        <p:spPr/>
        <p:txBody>
          <a:bodyPr>
            <a:normAutofit/>
          </a:bodyPr>
          <a:lstStyle/>
          <a:p>
            <a:r>
              <a:rPr lang="en-US" sz="3200" dirty="0"/>
              <a:t>The gender gap in </a:t>
            </a:r>
            <a:r>
              <a:rPr lang="en-US" sz="3200" b="1" dirty="0"/>
              <a:t>earnings</a:t>
            </a:r>
            <a:r>
              <a:rPr lang="en-US" sz="3200" dirty="0"/>
              <a:t> in the UK</a:t>
            </a:r>
          </a:p>
        </p:txBody>
      </p:sp>
      <p:sp>
        <p:nvSpPr>
          <p:cNvPr id="3" name="Content Placeholder 2">
            <a:extLst>
              <a:ext uri="{FF2B5EF4-FFF2-40B4-BE49-F238E27FC236}">
                <a16:creationId xmlns:a16="http://schemas.microsoft.com/office/drawing/2014/main" id="{E5EC1B2E-C4C4-FEFF-178E-11B065C6FE29}"/>
              </a:ext>
            </a:extLst>
          </p:cNvPr>
          <p:cNvSpPr>
            <a:spLocks noGrp="1"/>
          </p:cNvSpPr>
          <p:nvPr>
            <p:ph idx="1"/>
          </p:nvPr>
        </p:nvSpPr>
        <p:spPr/>
        <p:txBody>
          <a:bodyPr/>
          <a:lstStyle/>
          <a:p>
            <a:pPr marL="0" indent="0">
              <a:buNone/>
            </a:pPr>
            <a:r>
              <a:rPr lang="en-US" dirty="0"/>
              <a:t>The average working age woman in the UK earns </a:t>
            </a:r>
          </a:p>
          <a:p>
            <a:pPr marL="0" indent="0">
              <a:buNone/>
            </a:pPr>
            <a:r>
              <a:rPr lang="en-US" dirty="0"/>
              <a:t>40% less than the average working age man</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627F8686-F3D3-2570-BFA1-E248A1F07C60}"/>
              </a:ext>
            </a:extLst>
          </p:cNvPr>
          <p:cNvSpPr txBox="1"/>
          <p:nvPr/>
        </p:nvSpPr>
        <p:spPr>
          <a:xfrm>
            <a:off x="3158821" y="3332645"/>
            <a:ext cx="1612669" cy="646331"/>
          </a:xfrm>
          <a:prstGeom prst="rect">
            <a:avLst/>
          </a:prstGeom>
          <a:noFill/>
        </p:spPr>
        <p:txBody>
          <a:bodyPr wrap="square" rtlCol="0">
            <a:spAutoFit/>
          </a:bodyPr>
          <a:lstStyle/>
          <a:p>
            <a:pPr algn="ctr"/>
            <a:r>
              <a:rPr lang="en-US"/>
              <a:t>whether in employment</a:t>
            </a:r>
          </a:p>
        </p:txBody>
      </p:sp>
      <p:sp>
        <p:nvSpPr>
          <p:cNvPr id="5" name="Multiply 4">
            <a:extLst>
              <a:ext uri="{FF2B5EF4-FFF2-40B4-BE49-F238E27FC236}">
                <a16:creationId xmlns:a16="http://schemas.microsoft.com/office/drawing/2014/main" id="{C3816EB8-3BE8-2875-A190-BE66B0A58E5E}"/>
              </a:ext>
            </a:extLst>
          </p:cNvPr>
          <p:cNvSpPr/>
          <p:nvPr/>
        </p:nvSpPr>
        <p:spPr>
          <a:xfrm>
            <a:off x="4791234" y="3358803"/>
            <a:ext cx="515389" cy="51526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774745-9AA1-3781-72E3-251469CA7BFD}"/>
              </a:ext>
            </a:extLst>
          </p:cNvPr>
          <p:cNvSpPr txBox="1"/>
          <p:nvPr/>
        </p:nvSpPr>
        <p:spPr>
          <a:xfrm>
            <a:off x="5063995" y="3298767"/>
            <a:ext cx="1612669" cy="646331"/>
          </a:xfrm>
          <a:prstGeom prst="rect">
            <a:avLst/>
          </a:prstGeom>
          <a:noFill/>
        </p:spPr>
        <p:txBody>
          <a:bodyPr wrap="square" rtlCol="0">
            <a:spAutoFit/>
          </a:bodyPr>
          <a:lstStyle/>
          <a:p>
            <a:pPr algn="ctr"/>
            <a:r>
              <a:rPr lang="en-US"/>
              <a:t>hours </a:t>
            </a:r>
          </a:p>
          <a:p>
            <a:pPr algn="ctr"/>
            <a:r>
              <a:rPr lang="en-US"/>
              <a:t>worked</a:t>
            </a:r>
          </a:p>
        </p:txBody>
      </p:sp>
      <p:sp>
        <p:nvSpPr>
          <p:cNvPr id="7" name="Multiply 6">
            <a:extLst>
              <a:ext uri="{FF2B5EF4-FFF2-40B4-BE49-F238E27FC236}">
                <a16:creationId xmlns:a16="http://schemas.microsoft.com/office/drawing/2014/main" id="{712988BF-6D8C-CD64-F08B-8E64658AD6D1}"/>
              </a:ext>
            </a:extLst>
          </p:cNvPr>
          <p:cNvSpPr/>
          <p:nvPr/>
        </p:nvSpPr>
        <p:spPr>
          <a:xfrm>
            <a:off x="6500541" y="3381555"/>
            <a:ext cx="515389" cy="51526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6A1B68-72B1-9AB6-97BA-B894239354AB}"/>
              </a:ext>
            </a:extLst>
          </p:cNvPr>
          <p:cNvSpPr txBox="1"/>
          <p:nvPr/>
        </p:nvSpPr>
        <p:spPr>
          <a:xfrm>
            <a:off x="6796684" y="3292303"/>
            <a:ext cx="1612669" cy="646331"/>
          </a:xfrm>
          <a:prstGeom prst="rect">
            <a:avLst/>
          </a:prstGeom>
          <a:noFill/>
        </p:spPr>
        <p:txBody>
          <a:bodyPr wrap="square" rtlCol="0">
            <a:spAutoFit/>
          </a:bodyPr>
          <a:lstStyle/>
          <a:p>
            <a:pPr algn="ctr"/>
            <a:r>
              <a:rPr lang="en-US" dirty="0"/>
              <a:t>wages per hour</a:t>
            </a:r>
          </a:p>
        </p:txBody>
      </p:sp>
      <p:sp>
        <p:nvSpPr>
          <p:cNvPr id="9" name="TextBox 8">
            <a:extLst>
              <a:ext uri="{FF2B5EF4-FFF2-40B4-BE49-F238E27FC236}">
                <a16:creationId xmlns:a16="http://schemas.microsoft.com/office/drawing/2014/main" id="{65B5E4D5-3026-3E56-1063-7CB9E128E4D8}"/>
              </a:ext>
            </a:extLst>
          </p:cNvPr>
          <p:cNvSpPr txBox="1"/>
          <p:nvPr/>
        </p:nvSpPr>
        <p:spPr>
          <a:xfrm>
            <a:off x="967036" y="3335420"/>
            <a:ext cx="1612669" cy="646331"/>
          </a:xfrm>
          <a:prstGeom prst="rect">
            <a:avLst/>
          </a:prstGeom>
          <a:noFill/>
        </p:spPr>
        <p:txBody>
          <a:bodyPr wrap="square" rtlCol="0">
            <a:spAutoFit/>
          </a:bodyPr>
          <a:lstStyle/>
          <a:p>
            <a:pPr algn="ctr"/>
            <a:r>
              <a:rPr lang="en-US" dirty="0"/>
              <a:t>gender earnings gap</a:t>
            </a:r>
          </a:p>
        </p:txBody>
      </p:sp>
      <p:sp>
        <p:nvSpPr>
          <p:cNvPr id="10" name="Equals 9">
            <a:extLst>
              <a:ext uri="{FF2B5EF4-FFF2-40B4-BE49-F238E27FC236}">
                <a16:creationId xmlns:a16="http://schemas.microsoft.com/office/drawing/2014/main" id="{8A7BBCFC-8133-D232-9D92-4C89DB8F5846}"/>
              </a:ext>
            </a:extLst>
          </p:cNvPr>
          <p:cNvSpPr/>
          <p:nvPr/>
        </p:nvSpPr>
        <p:spPr>
          <a:xfrm>
            <a:off x="2646209" y="3367058"/>
            <a:ext cx="479376" cy="497479"/>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FF2FFED-16B3-98CE-E903-F321FE6BB368}"/>
              </a:ext>
            </a:extLst>
          </p:cNvPr>
          <p:cNvSpPr txBox="1"/>
          <p:nvPr/>
        </p:nvSpPr>
        <p:spPr>
          <a:xfrm>
            <a:off x="872847" y="4416694"/>
            <a:ext cx="5627694" cy="1631216"/>
          </a:xfrm>
          <a:prstGeom prst="rect">
            <a:avLst/>
          </a:prstGeom>
          <a:noFill/>
        </p:spPr>
        <p:txBody>
          <a:bodyPr wrap="none" rtlCol="0">
            <a:spAutoFit/>
          </a:bodyPr>
          <a:lstStyle/>
          <a:p>
            <a:pPr marL="285750" indent="-285750">
              <a:buFont typeface="Arial" panose="020B0604020202020204" pitchFamily="34" charset="0"/>
              <a:buChar char="•"/>
            </a:pPr>
            <a:r>
              <a:rPr lang="en-GB" sz="2000" dirty="0"/>
              <a:t>women are less likely to be in employment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employed women work fewer hours on average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women's wages are on average lower</a:t>
            </a:r>
          </a:p>
        </p:txBody>
      </p:sp>
      <p:sp>
        <p:nvSpPr>
          <p:cNvPr id="12" name="Slide Number Placeholder 11">
            <a:extLst>
              <a:ext uri="{FF2B5EF4-FFF2-40B4-BE49-F238E27FC236}">
                <a16:creationId xmlns:a16="http://schemas.microsoft.com/office/drawing/2014/main" id="{D4B5F022-B73D-4F20-E445-7A0077AAA9B4}"/>
              </a:ext>
            </a:extLst>
          </p:cNvPr>
          <p:cNvSpPr>
            <a:spLocks noGrp="1"/>
          </p:cNvSpPr>
          <p:nvPr>
            <p:ph type="sldNum" sz="quarter" idx="12"/>
          </p:nvPr>
        </p:nvSpPr>
        <p:spPr/>
        <p:txBody>
          <a:bodyPr/>
          <a:lstStyle/>
          <a:p>
            <a:fld id="{25FAFA3B-9429-9C46-8F03-B89EE4C5C18C}" type="slidenum">
              <a:rPr lang="en-GB"/>
              <a:t>6</a:t>
            </a:fld>
            <a:endParaRPr lang="en-GB"/>
          </a:p>
        </p:txBody>
      </p:sp>
    </p:spTree>
    <p:extLst>
      <p:ext uri="{BB962C8B-B14F-4D97-AF65-F5344CB8AC3E}">
        <p14:creationId xmlns:p14="http://schemas.microsoft.com/office/powerpoint/2010/main" val="179548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4A87-1A1D-D29E-CCF9-C37C4AEDE07C}"/>
              </a:ext>
            </a:extLst>
          </p:cNvPr>
          <p:cNvSpPr>
            <a:spLocks noGrp="1"/>
          </p:cNvSpPr>
          <p:nvPr>
            <p:ph type="title"/>
          </p:nvPr>
        </p:nvSpPr>
        <p:spPr>
          <a:xfrm>
            <a:off x="628650" y="464879"/>
            <a:ext cx="7886700" cy="1325563"/>
          </a:xfrm>
        </p:spPr>
        <p:txBody>
          <a:bodyPr>
            <a:normAutofit/>
          </a:bodyPr>
          <a:lstStyle/>
          <a:p>
            <a:r>
              <a:rPr lang="en-US" sz="3200" dirty="0"/>
              <a:t>The gender gap in </a:t>
            </a:r>
            <a:r>
              <a:rPr lang="en-US" sz="3200" b="1" dirty="0"/>
              <a:t>earnings</a:t>
            </a:r>
            <a:r>
              <a:rPr lang="en-US" sz="3200" dirty="0"/>
              <a:t> in the UK</a:t>
            </a:r>
          </a:p>
        </p:txBody>
      </p:sp>
      <p:graphicFrame>
        <p:nvGraphicFramePr>
          <p:cNvPr id="11" name="Content Placeholder 3">
            <a:extLst>
              <a:ext uri="{FF2B5EF4-FFF2-40B4-BE49-F238E27FC236}">
                <a16:creationId xmlns:a16="http://schemas.microsoft.com/office/drawing/2014/main" id="{E5E05005-B529-DFB3-F1F0-43BA6836938F}"/>
              </a:ext>
            </a:extLst>
          </p:cNvPr>
          <p:cNvGraphicFramePr>
            <a:graphicFrameLocks/>
          </p:cNvGraphicFramePr>
          <p:nvPr>
            <p:extLst>
              <p:ext uri="{D42A27DB-BD31-4B8C-83A1-F6EECF244321}">
                <p14:modId xmlns:p14="http://schemas.microsoft.com/office/powerpoint/2010/main" val="257941547"/>
              </p:ext>
            </p:extLst>
          </p:nvPr>
        </p:nvGraphicFramePr>
        <p:xfrm>
          <a:off x="628650" y="1790442"/>
          <a:ext cx="7118811" cy="476882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623160B-34CB-BB0E-DEDB-8FD18848141A}"/>
              </a:ext>
            </a:extLst>
          </p:cNvPr>
          <p:cNvSpPr txBox="1"/>
          <p:nvPr/>
        </p:nvSpPr>
        <p:spPr>
          <a:xfrm>
            <a:off x="202412" y="5652656"/>
            <a:ext cx="1308756" cy="400110"/>
          </a:xfrm>
          <a:prstGeom prst="rect">
            <a:avLst/>
          </a:prstGeom>
          <a:noFill/>
        </p:spPr>
        <p:txBody>
          <a:bodyPr wrap="none" rtlCol="0">
            <a:spAutoFit/>
          </a:bodyPr>
          <a:lstStyle/>
          <a:p>
            <a:r>
              <a:rPr lang="en-US" sz="2000" b="1"/>
              <a:t>Education:</a:t>
            </a:r>
          </a:p>
        </p:txBody>
      </p:sp>
      <p:sp>
        <p:nvSpPr>
          <p:cNvPr id="15" name="TextBox 14">
            <a:extLst>
              <a:ext uri="{FF2B5EF4-FFF2-40B4-BE49-F238E27FC236}">
                <a16:creationId xmlns:a16="http://schemas.microsoft.com/office/drawing/2014/main" id="{2E18C105-4178-D75F-26F8-DAEE69FF9258}"/>
              </a:ext>
            </a:extLst>
          </p:cNvPr>
          <p:cNvSpPr txBox="1"/>
          <p:nvPr/>
        </p:nvSpPr>
        <p:spPr>
          <a:xfrm>
            <a:off x="1968948" y="1590387"/>
            <a:ext cx="631904" cy="400110"/>
          </a:xfrm>
          <a:prstGeom prst="rect">
            <a:avLst/>
          </a:prstGeom>
          <a:noFill/>
        </p:spPr>
        <p:txBody>
          <a:bodyPr wrap="none" rtlCol="0">
            <a:spAutoFit/>
          </a:bodyPr>
          <a:lstStyle/>
          <a:p>
            <a:r>
              <a:rPr lang="en-US" sz="2000" b="1"/>
              <a:t>50%</a:t>
            </a:r>
          </a:p>
        </p:txBody>
      </p:sp>
      <p:sp>
        <p:nvSpPr>
          <p:cNvPr id="18" name="TextBox 17">
            <a:extLst>
              <a:ext uri="{FF2B5EF4-FFF2-40B4-BE49-F238E27FC236}">
                <a16:creationId xmlns:a16="http://schemas.microsoft.com/office/drawing/2014/main" id="{59699136-0D4D-1297-0A1D-F8661DCC171A}"/>
              </a:ext>
            </a:extLst>
          </p:cNvPr>
          <p:cNvSpPr txBox="1"/>
          <p:nvPr/>
        </p:nvSpPr>
        <p:spPr>
          <a:xfrm>
            <a:off x="458008" y="6511399"/>
            <a:ext cx="4140364" cy="276999"/>
          </a:xfrm>
          <a:prstGeom prst="rect">
            <a:avLst/>
          </a:prstGeom>
          <a:noFill/>
        </p:spPr>
        <p:txBody>
          <a:bodyPr wrap="none" rtlCol="0">
            <a:spAutoFit/>
          </a:bodyPr>
          <a:lstStyle/>
          <a:p>
            <a:r>
              <a:rPr lang="en-US" sz="1200"/>
              <a:t>Source: </a:t>
            </a:r>
            <a:r>
              <a:rPr lang="en-US" sz="1200" i="1"/>
              <a:t>https://ifs.org.uk/inequality/women-and-men-at-work/</a:t>
            </a:r>
          </a:p>
        </p:txBody>
      </p:sp>
      <p:sp>
        <p:nvSpPr>
          <p:cNvPr id="3" name="Slide Number Placeholder 2">
            <a:extLst>
              <a:ext uri="{FF2B5EF4-FFF2-40B4-BE49-F238E27FC236}">
                <a16:creationId xmlns:a16="http://schemas.microsoft.com/office/drawing/2014/main" id="{5947B931-8B0F-28A1-DC07-0ADBA986119B}"/>
              </a:ext>
            </a:extLst>
          </p:cNvPr>
          <p:cNvSpPr>
            <a:spLocks noGrp="1"/>
          </p:cNvSpPr>
          <p:nvPr>
            <p:ph type="sldNum" sz="quarter" idx="12"/>
          </p:nvPr>
        </p:nvSpPr>
        <p:spPr/>
        <p:txBody>
          <a:bodyPr/>
          <a:lstStyle/>
          <a:p>
            <a:fld id="{25FAFA3B-9429-9C46-8F03-B89EE4C5C18C}" type="slidenum">
              <a:rPr lang="en-GB"/>
              <a:t>7</a:t>
            </a:fld>
            <a:endParaRPr lang="en-GB"/>
          </a:p>
        </p:txBody>
      </p:sp>
    </p:spTree>
    <p:extLst>
      <p:ext uri="{BB962C8B-B14F-4D97-AF65-F5344CB8AC3E}">
        <p14:creationId xmlns:p14="http://schemas.microsoft.com/office/powerpoint/2010/main" val="68674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4A87-1A1D-D29E-CCF9-C37C4AEDE07C}"/>
              </a:ext>
            </a:extLst>
          </p:cNvPr>
          <p:cNvSpPr>
            <a:spLocks noGrp="1"/>
          </p:cNvSpPr>
          <p:nvPr>
            <p:ph type="title"/>
          </p:nvPr>
        </p:nvSpPr>
        <p:spPr>
          <a:xfrm>
            <a:off x="628650" y="464879"/>
            <a:ext cx="7886700" cy="1325563"/>
          </a:xfrm>
        </p:spPr>
        <p:txBody>
          <a:bodyPr>
            <a:normAutofit/>
          </a:bodyPr>
          <a:lstStyle/>
          <a:p>
            <a:r>
              <a:rPr lang="en-US" sz="3200" dirty="0"/>
              <a:t>The gender gap in </a:t>
            </a:r>
            <a:r>
              <a:rPr lang="en-US" sz="3200" b="1" dirty="0"/>
              <a:t>earnings</a:t>
            </a:r>
            <a:r>
              <a:rPr lang="en-US" sz="3200" dirty="0"/>
              <a:t> in the UK</a:t>
            </a:r>
          </a:p>
        </p:txBody>
      </p:sp>
      <p:graphicFrame>
        <p:nvGraphicFramePr>
          <p:cNvPr id="11" name="Content Placeholder 3">
            <a:extLst>
              <a:ext uri="{FF2B5EF4-FFF2-40B4-BE49-F238E27FC236}">
                <a16:creationId xmlns:a16="http://schemas.microsoft.com/office/drawing/2014/main" id="{E5E05005-B529-DFB3-F1F0-43BA6836938F}"/>
              </a:ext>
            </a:extLst>
          </p:cNvPr>
          <p:cNvGraphicFramePr>
            <a:graphicFrameLocks/>
          </p:cNvGraphicFramePr>
          <p:nvPr/>
        </p:nvGraphicFramePr>
        <p:xfrm>
          <a:off x="628650" y="1790442"/>
          <a:ext cx="7118811" cy="476882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623160B-34CB-BB0E-DEDB-8FD18848141A}"/>
              </a:ext>
            </a:extLst>
          </p:cNvPr>
          <p:cNvSpPr txBox="1"/>
          <p:nvPr/>
        </p:nvSpPr>
        <p:spPr>
          <a:xfrm>
            <a:off x="202412" y="5652656"/>
            <a:ext cx="1308756" cy="400110"/>
          </a:xfrm>
          <a:prstGeom prst="rect">
            <a:avLst/>
          </a:prstGeom>
          <a:noFill/>
        </p:spPr>
        <p:txBody>
          <a:bodyPr wrap="none" rtlCol="0">
            <a:spAutoFit/>
          </a:bodyPr>
          <a:lstStyle/>
          <a:p>
            <a:r>
              <a:rPr lang="en-US" sz="2000" b="1"/>
              <a:t>Education:</a:t>
            </a:r>
          </a:p>
        </p:txBody>
      </p:sp>
      <p:sp>
        <p:nvSpPr>
          <p:cNvPr id="15" name="TextBox 14">
            <a:extLst>
              <a:ext uri="{FF2B5EF4-FFF2-40B4-BE49-F238E27FC236}">
                <a16:creationId xmlns:a16="http://schemas.microsoft.com/office/drawing/2014/main" id="{2E18C105-4178-D75F-26F8-DAEE69FF9258}"/>
              </a:ext>
            </a:extLst>
          </p:cNvPr>
          <p:cNvSpPr txBox="1"/>
          <p:nvPr/>
        </p:nvSpPr>
        <p:spPr>
          <a:xfrm>
            <a:off x="1968948" y="1590387"/>
            <a:ext cx="631904" cy="400110"/>
          </a:xfrm>
          <a:prstGeom prst="rect">
            <a:avLst/>
          </a:prstGeom>
          <a:noFill/>
        </p:spPr>
        <p:txBody>
          <a:bodyPr wrap="none" rtlCol="0">
            <a:spAutoFit/>
          </a:bodyPr>
          <a:lstStyle/>
          <a:p>
            <a:r>
              <a:rPr lang="en-US" sz="2000" b="1"/>
              <a:t>50%</a:t>
            </a:r>
          </a:p>
        </p:txBody>
      </p:sp>
      <p:sp>
        <p:nvSpPr>
          <p:cNvPr id="16" name="TextBox 15">
            <a:extLst>
              <a:ext uri="{FF2B5EF4-FFF2-40B4-BE49-F238E27FC236}">
                <a16:creationId xmlns:a16="http://schemas.microsoft.com/office/drawing/2014/main" id="{C0BED990-5565-609C-4369-6E419040BA20}"/>
              </a:ext>
            </a:extLst>
          </p:cNvPr>
          <p:cNvSpPr txBox="1"/>
          <p:nvPr/>
        </p:nvSpPr>
        <p:spPr>
          <a:xfrm>
            <a:off x="4099775" y="1576537"/>
            <a:ext cx="631904" cy="400110"/>
          </a:xfrm>
          <a:prstGeom prst="rect">
            <a:avLst/>
          </a:prstGeom>
          <a:noFill/>
        </p:spPr>
        <p:txBody>
          <a:bodyPr wrap="none" rtlCol="0">
            <a:spAutoFit/>
          </a:bodyPr>
          <a:lstStyle/>
          <a:p>
            <a:r>
              <a:rPr lang="en-US" sz="2000" b="1"/>
              <a:t>45%</a:t>
            </a:r>
          </a:p>
        </p:txBody>
      </p:sp>
      <p:sp>
        <p:nvSpPr>
          <p:cNvPr id="17" name="TextBox 16">
            <a:extLst>
              <a:ext uri="{FF2B5EF4-FFF2-40B4-BE49-F238E27FC236}">
                <a16:creationId xmlns:a16="http://schemas.microsoft.com/office/drawing/2014/main" id="{280FB7B7-95A0-EA27-F5D9-16930930A478}"/>
              </a:ext>
            </a:extLst>
          </p:cNvPr>
          <p:cNvSpPr txBox="1"/>
          <p:nvPr/>
        </p:nvSpPr>
        <p:spPr>
          <a:xfrm>
            <a:off x="6213977" y="1579312"/>
            <a:ext cx="631904" cy="400110"/>
          </a:xfrm>
          <a:prstGeom prst="rect">
            <a:avLst/>
          </a:prstGeom>
          <a:noFill/>
        </p:spPr>
        <p:txBody>
          <a:bodyPr wrap="none" rtlCol="0">
            <a:spAutoFit/>
          </a:bodyPr>
          <a:lstStyle/>
          <a:p>
            <a:r>
              <a:rPr lang="en-US" sz="2000" b="1"/>
              <a:t>35%</a:t>
            </a:r>
          </a:p>
        </p:txBody>
      </p:sp>
      <p:sp>
        <p:nvSpPr>
          <p:cNvPr id="18" name="TextBox 17">
            <a:extLst>
              <a:ext uri="{FF2B5EF4-FFF2-40B4-BE49-F238E27FC236}">
                <a16:creationId xmlns:a16="http://schemas.microsoft.com/office/drawing/2014/main" id="{59699136-0D4D-1297-0A1D-F8661DCC171A}"/>
              </a:ext>
            </a:extLst>
          </p:cNvPr>
          <p:cNvSpPr txBox="1"/>
          <p:nvPr/>
        </p:nvSpPr>
        <p:spPr>
          <a:xfrm>
            <a:off x="458008" y="6511399"/>
            <a:ext cx="4140364" cy="276999"/>
          </a:xfrm>
          <a:prstGeom prst="rect">
            <a:avLst/>
          </a:prstGeom>
          <a:noFill/>
        </p:spPr>
        <p:txBody>
          <a:bodyPr wrap="none" rtlCol="0">
            <a:spAutoFit/>
          </a:bodyPr>
          <a:lstStyle/>
          <a:p>
            <a:r>
              <a:rPr lang="en-US" sz="1200"/>
              <a:t>Source: </a:t>
            </a:r>
            <a:r>
              <a:rPr lang="en-US" sz="1200" i="1"/>
              <a:t>https://ifs.org.uk/inequality/women-and-men-at-work/</a:t>
            </a:r>
          </a:p>
        </p:txBody>
      </p:sp>
      <p:sp>
        <p:nvSpPr>
          <p:cNvPr id="3" name="Slide Number Placeholder 2">
            <a:extLst>
              <a:ext uri="{FF2B5EF4-FFF2-40B4-BE49-F238E27FC236}">
                <a16:creationId xmlns:a16="http://schemas.microsoft.com/office/drawing/2014/main" id="{CF72B8FE-C2B1-2BB6-8636-059C4D972D56}"/>
              </a:ext>
            </a:extLst>
          </p:cNvPr>
          <p:cNvSpPr>
            <a:spLocks noGrp="1"/>
          </p:cNvSpPr>
          <p:nvPr>
            <p:ph type="sldNum" sz="quarter" idx="12"/>
          </p:nvPr>
        </p:nvSpPr>
        <p:spPr/>
        <p:txBody>
          <a:bodyPr/>
          <a:lstStyle/>
          <a:p>
            <a:fld id="{25FAFA3B-9429-9C46-8F03-B89EE4C5C18C}" type="slidenum">
              <a:rPr lang="en-GB"/>
              <a:t>8</a:t>
            </a:fld>
            <a:endParaRPr lang="en-GB"/>
          </a:p>
        </p:txBody>
      </p:sp>
    </p:spTree>
    <p:extLst>
      <p:ext uri="{BB962C8B-B14F-4D97-AF65-F5344CB8AC3E}">
        <p14:creationId xmlns:p14="http://schemas.microsoft.com/office/powerpoint/2010/main" val="360745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F83-3B37-8437-22FF-2A27105EB5B1}"/>
              </a:ext>
            </a:extLst>
          </p:cNvPr>
          <p:cNvSpPr>
            <a:spLocks noGrp="1"/>
          </p:cNvSpPr>
          <p:nvPr>
            <p:ph type="title"/>
          </p:nvPr>
        </p:nvSpPr>
        <p:spPr/>
        <p:txBody>
          <a:bodyPr>
            <a:normAutofit/>
          </a:bodyPr>
          <a:lstStyle/>
          <a:p>
            <a:r>
              <a:rPr lang="en-US" sz="3200" dirty="0"/>
              <a:t>Why do we care if women earn less</a:t>
            </a:r>
            <a:r>
              <a:rPr lang="en-US" sz="3200" b="1" dirty="0"/>
              <a:t>?</a:t>
            </a:r>
            <a:endParaRPr lang="en-US" sz="3200" dirty="0"/>
          </a:p>
        </p:txBody>
      </p:sp>
      <p:sp>
        <p:nvSpPr>
          <p:cNvPr id="3" name="Content Placeholder 2">
            <a:extLst>
              <a:ext uri="{FF2B5EF4-FFF2-40B4-BE49-F238E27FC236}">
                <a16:creationId xmlns:a16="http://schemas.microsoft.com/office/drawing/2014/main" id="{0D3CED10-6199-D8A1-6DD4-87A69B345B72}"/>
              </a:ext>
            </a:extLst>
          </p:cNvPr>
          <p:cNvSpPr>
            <a:spLocks noGrp="1"/>
          </p:cNvSpPr>
          <p:nvPr>
            <p:ph idx="1"/>
          </p:nvPr>
        </p:nvSpPr>
        <p:spPr/>
        <p:txBody>
          <a:bodyPr/>
          <a:lstStyle/>
          <a:p>
            <a:r>
              <a:rPr lang="en-US" dirty="0"/>
              <a:t>Misallocation of latent</a:t>
            </a:r>
          </a:p>
          <a:p>
            <a:pPr lvl="1"/>
            <a:r>
              <a:rPr lang="en-US" dirty="0"/>
              <a:t>the economy is less efficient because high productivity women aren't participating in the </a:t>
            </a:r>
            <a:r>
              <a:rPr lang="en-US" dirty="0" err="1"/>
              <a:t>labour</a:t>
            </a:r>
            <a:r>
              <a:rPr lang="en-US" dirty="0"/>
              <a:t> market, or are not in the best jobs</a:t>
            </a:r>
          </a:p>
          <a:p>
            <a:r>
              <a:rPr lang="en-US" dirty="0"/>
              <a:t>Women are more likely to be in poorer households</a:t>
            </a:r>
          </a:p>
          <a:p>
            <a:pPr lvl="1"/>
            <a:r>
              <a:rPr lang="en-US" dirty="0"/>
              <a:t>and in households with poor children</a:t>
            </a:r>
          </a:p>
          <a:p>
            <a:pPr lvl="1"/>
            <a:r>
              <a:rPr lang="en-US" dirty="0"/>
              <a:t>increasing women's earnings is one way to reduce poverty and provide equality of opportunity for these children</a:t>
            </a:r>
          </a:p>
          <a:p>
            <a:r>
              <a:rPr lang="en-US" dirty="0"/>
              <a:t>Women have less bargaining power within the household</a:t>
            </a:r>
          </a:p>
          <a:p>
            <a:pPr lvl="1"/>
            <a:r>
              <a:rPr lang="en-US" dirty="0"/>
              <a:t>e.g. may increase prevalence of domestic violence</a:t>
            </a:r>
          </a:p>
          <a:p>
            <a:r>
              <a:rPr lang="en-US" dirty="0"/>
              <a:t>Many other (non-economic) reasons</a:t>
            </a:r>
          </a:p>
        </p:txBody>
      </p:sp>
      <p:sp>
        <p:nvSpPr>
          <p:cNvPr id="4" name="Slide Number Placeholder 3">
            <a:extLst>
              <a:ext uri="{FF2B5EF4-FFF2-40B4-BE49-F238E27FC236}">
                <a16:creationId xmlns:a16="http://schemas.microsoft.com/office/drawing/2014/main" id="{9205C0D3-B9B0-0DF4-2832-F97BC94A28A5}"/>
              </a:ext>
            </a:extLst>
          </p:cNvPr>
          <p:cNvSpPr>
            <a:spLocks noGrp="1"/>
          </p:cNvSpPr>
          <p:nvPr>
            <p:ph type="sldNum" sz="quarter" idx="12"/>
          </p:nvPr>
        </p:nvSpPr>
        <p:spPr/>
        <p:txBody>
          <a:bodyPr/>
          <a:lstStyle/>
          <a:p>
            <a:fld id="{25FAFA3B-9429-9C46-8F03-B89EE4C5C18C}" type="slidenum">
              <a:rPr lang="en-GB"/>
              <a:t>9</a:t>
            </a:fld>
            <a:endParaRPr lang="en-GB"/>
          </a:p>
        </p:txBody>
      </p:sp>
    </p:spTree>
    <p:extLst>
      <p:ext uri="{BB962C8B-B14F-4D97-AF65-F5344CB8AC3E}">
        <p14:creationId xmlns:p14="http://schemas.microsoft.com/office/powerpoint/2010/main" val="202836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1145</TotalTime>
  <Words>1604</Words>
  <Application>Microsoft Macintosh PowerPoint</Application>
  <PresentationFormat>On-screen Show (4:3)</PresentationFormat>
  <Paragraphs>236</Paragraphs>
  <Slides>28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TabletGothic</vt:lpstr>
      <vt:lpstr>Office Theme</vt:lpstr>
      <vt:lpstr>The gender gap  in the labour market</vt:lpstr>
      <vt:lpstr>Claudia Goldin</vt:lpstr>
      <vt:lpstr>The gender gap in earnings in the UK</vt:lpstr>
      <vt:lpstr>Women and men at work</vt:lpstr>
      <vt:lpstr>The gender gap in earnings in the UK</vt:lpstr>
      <vt:lpstr>The gender gap in earnings in the UK</vt:lpstr>
      <vt:lpstr>The gender gap in earnings in the UK</vt:lpstr>
      <vt:lpstr>The gender gap in earnings in the UK</vt:lpstr>
      <vt:lpstr>Why do we care if women earn less?</vt:lpstr>
      <vt:lpstr>Why is there a gender gap in earnings?</vt:lpstr>
      <vt:lpstr>Why is there a gender gap in earnings?</vt:lpstr>
      <vt:lpstr>Why is there a gender gap in earnings?</vt:lpstr>
      <vt:lpstr>Why is there a gender gap in earnings?</vt:lpstr>
      <vt:lpstr>Why is there a gender gap in earnings?</vt:lpstr>
      <vt:lpstr>Why is there a gender gap in earnings?</vt:lpstr>
      <vt:lpstr>Why is there a gender gap in earnings?</vt:lpstr>
      <vt:lpstr>PowerPoint Presentation</vt:lpstr>
      <vt:lpstr>PowerPoint Presentation</vt:lpstr>
      <vt:lpstr>Why do women work less?</vt:lpstr>
      <vt:lpstr>PowerPoint Presentation</vt:lpstr>
      <vt:lpstr>PowerPoint Presentation</vt:lpstr>
      <vt:lpstr>PowerPoint Presentation</vt:lpstr>
      <vt:lpstr>Why is there a growing gap in wages?</vt:lpstr>
      <vt:lpstr>Women work nearer to home</vt:lpstr>
      <vt:lpstr>Insights from Claudia Goldin's work</vt:lpstr>
      <vt:lpstr>Insights from Claudia Goldin's work</vt:lpstr>
      <vt:lpstr>Policies to reduce the gender earnings gap</vt:lpstr>
      <vt:lpstr>To end on a positive note – some of the women in top positions in economics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economics</dc:title>
  <dc:creator>Rachel Griffith</dc:creator>
  <cp:lastModifiedBy>Rachel Griffith</cp:lastModifiedBy>
  <cp:revision>11</cp:revision>
  <dcterms:created xsi:type="dcterms:W3CDTF">2023-10-24T11:57:31Z</dcterms:created>
  <dcterms:modified xsi:type="dcterms:W3CDTF">2024-01-18T15:11:46Z</dcterms:modified>
</cp:coreProperties>
</file>